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9144000" cy="6858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20" d="100"/>
          <a:sy n="120" d="100"/>
        </p:scale>
        <p:origin x="194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2ABF-D2B8-C44D-8488-CB9A293563F1}" type="datetimeFigureOut">
              <a:rPr lang="es-ES_tradnl" smtClean="0"/>
              <a:t>22/3/18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AE659-B607-C941-BE35-8750171A476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330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AE659-B607-C941-BE35-8750171A4768}" type="slidenum">
              <a:rPr lang="es-ES_tradnl" smtClean="0"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50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7998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7998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7998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393825"/>
            <a:ext cx="8839200" cy="4994275"/>
          </a:xfrm>
          <a:custGeom>
            <a:avLst/>
            <a:gdLst/>
            <a:ahLst/>
            <a:cxnLst/>
            <a:rect l="l" t="t" r="r" b="b"/>
            <a:pathLst>
              <a:path w="8839200" h="4994275">
                <a:moveTo>
                  <a:pt x="0" y="4994275"/>
                </a:moveTo>
                <a:lnTo>
                  <a:pt x="8839198" y="4994275"/>
                </a:lnTo>
                <a:lnTo>
                  <a:pt x="8839198" y="0"/>
                </a:lnTo>
                <a:lnTo>
                  <a:pt x="0" y="0"/>
                </a:lnTo>
                <a:lnTo>
                  <a:pt x="0" y="4994275"/>
                </a:lnTo>
                <a:close/>
              </a:path>
            </a:pathLst>
          </a:custGeom>
          <a:solidFill>
            <a:srgbClr val="E9E3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198" y="7937"/>
                </a:lnTo>
                <a:lnTo>
                  <a:pt x="8839198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E9E3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198" y="152400"/>
                </a:lnTo>
                <a:lnTo>
                  <a:pt x="8839198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198" y="1393825"/>
                </a:lnTo>
                <a:lnTo>
                  <a:pt x="8839198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7998"/>
                </a:moveTo>
                <a:lnTo>
                  <a:pt x="152400" y="6857998"/>
                </a:lnTo>
                <a:lnTo>
                  <a:pt x="152400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91598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7998"/>
                </a:moveTo>
                <a:lnTo>
                  <a:pt x="152400" y="6857998"/>
                </a:lnTo>
                <a:lnTo>
                  <a:pt x="152400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309562"/>
                </a:moveTo>
                <a:lnTo>
                  <a:pt x="8832848" y="309562"/>
                </a:lnTo>
                <a:lnTo>
                  <a:pt x="8832848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rgbClr val="CABC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2400" y="155576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47" y="0"/>
                </a:lnTo>
                <a:lnTo>
                  <a:pt x="8832847" y="6546848"/>
                </a:lnTo>
                <a:lnTo>
                  <a:pt x="0" y="654684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6A9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2400" y="1276351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47" y="1"/>
                </a:lnTo>
              </a:path>
            </a:pathLst>
          </a:custGeom>
          <a:ln w="9524">
            <a:solidFill>
              <a:srgbClr val="B6A9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267198" y="955676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9" y="15538"/>
                </a:lnTo>
                <a:lnTo>
                  <a:pt x="164727" y="34021"/>
                </a:lnTo>
                <a:lnTo>
                  <a:pt x="124789" y="58808"/>
                </a:lnTo>
                <a:lnTo>
                  <a:pt x="89274" y="89273"/>
                </a:lnTo>
                <a:lnTo>
                  <a:pt x="58808" y="124788"/>
                </a:lnTo>
                <a:lnTo>
                  <a:pt x="34021" y="164726"/>
                </a:lnTo>
                <a:lnTo>
                  <a:pt x="15538" y="208459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0"/>
                </a:lnTo>
                <a:lnTo>
                  <a:pt x="34021" y="444872"/>
                </a:lnTo>
                <a:lnTo>
                  <a:pt x="58808" y="484810"/>
                </a:lnTo>
                <a:lnTo>
                  <a:pt x="89274" y="520325"/>
                </a:lnTo>
                <a:lnTo>
                  <a:pt x="124789" y="550791"/>
                </a:lnTo>
                <a:lnTo>
                  <a:pt x="164727" y="575578"/>
                </a:lnTo>
                <a:lnTo>
                  <a:pt x="208459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0" y="594061"/>
                </a:lnTo>
                <a:lnTo>
                  <a:pt x="444873" y="575578"/>
                </a:lnTo>
                <a:lnTo>
                  <a:pt x="484811" y="550791"/>
                </a:lnTo>
                <a:lnTo>
                  <a:pt x="520326" y="520325"/>
                </a:lnTo>
                <a:lnTo>
                  <a:pt x="550791" y="484810"/>
                </a:lnTo>
                <a:lnTo>
                  <a:pt x="575578" y="444872"/>
                </a:lnTo>
                <a:lnTo>
                  <a:pt x="594061" y="401140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9"/>
                </a:lnTo>
                <a:lnTo>
                  <a:pt x="575578" y="164726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3" y="34021"/>
                </a:lnTo>
                <a:lnTo>
                  <a:pt x="401140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362450" y="1050926"/>
            <a:ext cx="419100" cy="421005"/>
          </a:xfrm>
          <a:custGeom>
            <a:avLst/>
            <a:gdLst/>
            <a:ahLst/>
            <a:cxnLst/>
            <a:rect l="l" t="t" r="r" b="b"/>
            <a:pathLst>
              <a:path w="419100" h="421005">
                <a:moveTo>
                  <a:pt x="209550" y="0"/>
                </a:moveTo>
                <a:lnTo>
                  <a:pt x="161502" y="5555"/>
                </a:lnTo>
                <a:lnTo>
                  <a:pt x="117395" y="21379"/>
                </a:lnTo>
                <a:lnTo>
                  <a:pt x="78487" y="46209"/>
                </a:lnTo>
                <a:lnTo>
                  <a:pt x="46035" y="78784"/>
                </a:lnTo>
                <a:lnTo>
                  <a:pt x="21298" y="117839"/>
                </a:lnTo>
                <a:lnTo>
                  <a:pt x="5534" y="162113"/>
                </a:lnTo>
                <a:lnTo>
                  <a:pt x="0" y="210343"/>
                </a:lnTo>
                <a:lnTo>
                  <a:pt x="5534" y="258573"/>
                </a:lnTo>
                <a:lnTo>
                  <a:pt x="21298" y="302847"/>
                </a:lnTo>
                <a:lnTo>
                  <a:pt x="46035" y="341902"/>
                </a:lnTo>
                <a:lnTo>
                  <a:pt x="78487" y="374477"/>
                </a:lnTo>
                <a:lnTo>
                  <a:pt x="117395" y="399307"/>
                </a:lnTo>
                <a:lnTo>
                  <a:pt x="161502" y="415132"/>
                </a:lnTo>
                <a:lnTo>
                  <a:pt x="209550" y="420687"/>
                </a:lnTo>
                <a:lnTo>
                  <a:pt x="257597" y="415132"/>
                </a:lnTo>
                <a:lnTo>
                  <a:pt x="301704" y="399307"/>
                </a:lnTo>
                <a:lnTo>
                  <a:pt x="340612" y="374477"/>
                </a:lnTo>
                <a:lnTo>
                  <a:pt x="373064" y="341902"/>
                </a:lnTo>
                <a:lnTo>
                  <a:pt x="397801" y="302847"/>
                </a:lnTo>
                <a:lnTo>
                  <a:pt x="413565" y="258573"/>
                </a:lnTo>
                <a:lnTo>
                  <a:pt x="419100" y="210343"/>
                </a:lnTo>
                <a:lnTo>
                  <a:pt x="413565" y="162113"/>
                </a:lnTo>
                <a:lnTo>
                  <a:pt x="397801" y="117839"/>
                </a:lnTo>
                <a:lnTo>
                  <a:pt x="373064" y="78784"/>
                </a:lnTo>
                <a:lnTo>
                  <a:pt x="340612" y="46209"/>
                </a:lnTo>
                <a:lnTo>
                  <a:pt x="301704" y="21379"/>
                </a:lnTo>
                <a:lnTo>
                  <a:pt x="257597" y="5555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345440" y="1033917"/>
            <a:ext cx="453390" cy="455295"/>
          </a:xfrm>
          <a:custGeom>
            <a:avLst/>
            <a:gdLst/>
            <a:ahLst/>
            <a:cxnLst/>
            <a:rect l="l" t="t" r="r" b="b"/>
            <a:pathLst>
              <a:path w="453389" h="455294">
                <a:moveTo>
                  <a:pt x="0" y="227352"/>
                </a:moveTo>
                <a:lnTo>
                  <a:pt x="4291" y="181868"/>
                </a:lnTo>
                <a:lnTo>
                  <a:pt x="18015" y="138977"/>
                </a:lnTo>
                <a:lnTo>
                  <a:pt x="38574" y="100431"/>
                </a:lnTo>
                <a:lnTo>
                  <a:pt x="66013" y="66989"/>
                </a:lnTo>
                <a:lnTo>
                  <a:pt x="99522" y="38635"/>
                </a:lnTo>
                <a:lnTo>
                  <a:pt x="138184" y="18015"/>
                </a:lnTo>
                <a:lnTo>
                  <a:pt x="181074" y="4291"/>
                </a:lnTo>
                <a:lnTo>
                  <a:pt x="226558" y="0"/>
                </a:lnTo>
                <a:lnTo>
                  <a:pt x="272042" y="4291"/>
                </a:lnTo>
                <a:lnTo>
                  <a:pt x="314933" y="18015"/>
                </a:lnTo>
                <a:lnTo>
                  <a:pt x="353594" y="38635"/>
                </a:lnTo>
                <a:lnTo>
                  <a:pt x="387103" y="66989"/>
                </a:lnTo>
                <a:lnTo>
                  <a:pt x="414542" y="100431"/>
                </a:lnTo>
                <a:lnTo>
                  <a:pt x="435101" y="138977"/>
                </a:lnTo>
                <a:lnTo>
                  <a:pt x="448826" y="181868"/>
                </a:lnTo>
                <a:lnTo>
                  <a:pt x="453117" y="227352"/>
                </a:lnTo>
                <a:lnTo>
                  <a:pt x="448826" y="272836"/>
                </a:lnTo>
                <a:lnTo>
                  <a:pt x="435101" y="315726"/>
                </a:lnTo>
                <a:lnTo>
                  <a:pt x="414542" y="354273"/>
                </a:lnTo>
                <a:lnTo>
                  <a:pt x="387103" y="387715"/>
                </a:lnTo>
                <a:lnTo>
                  <a:pt x="353594" y="416069"/>
                </a:lnTo>
                <a:lnTo>
                  <a:pt x="314933" y="436688"/>
                </a:lnTo>
                <a:lnTo>
                  <a:pt x="272042" y="450413"/>
                </a:lnTo>
                <a:lnTo>
                  <a:pt x="226558" y="454704"/>
                </a:lnTo>
                <a:lnTo>
                  <a:pt x="181074" y="450413"/>
                </a:lnTo>
                <a:lnTo>
                  <a:pt x="138184" y="436688"/>
                </a:lnTo>
                <a:lnTo>
                  <a:pt x="99522" y="416069"/>
                </a:lnTo>
                <a:lnTo>
                  <a:pt x="66013" y="387715"/>
                </a:lnTo>
                <a:lnTo>
                  <a:pt x="38574" y="354273"/>
                </a:lnTo>
                <a:lnTo>
                  <a:pt x="18015" y="315726"/>
                </a:lnTo>
                <a:lnTo>
                  <a:pt x="4291" y="272836"/>
                </a:lnTo>
                <a:lnTo>
                  <a:pt x="0" y="227352"/>
                </a:lnTo>
                <a:close/>
              </a:path>
            </a:pathLst>
          </a:custGeom>
          <a:ln w="16933">
            <a:solidFill>
              <a:srgbClr val="B6A9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4379458" y="1067934"/>
            <a:ext cx="385445" cy="386715"/>
          </a:xfrm>
          <a:custGeom>
            <a:avLst/>
            <a:gdLst/>
            <a:ahLst/>
            <a:cxnLst/>
            <a:rect l="l" t="t" r="r" b="b"/>
            <a:pathLst>
              <a:path w="385445" h="386715">
                <a:moveTo>
                  <a:pt x="0" y="193335"/>
                </a:moveTo>
                <a:lnTo>
                  <a:pt x="3646" y="154681"/>
                </a:lnTo>
                <a:lnTo>
                  <a:pt x="15321" y="118197"/>
                </a:lnTo>
                <a:lnTo>
                  <a:pt x="56223" y="56835"/>
                </a:lnTo>
                <a:lnTo>
                  <a:pt x="117403" y="15321"/>
                </a:lnTo>
                <a:lnTo>
                  <a:pt x="153887" y="3646"/>
                </a:lnTo>
                <a:lnTo>
                  <a:pt x="192541" y="0"/>
                </a:lnTo>
                <a:lnTo>
                  <a:pt x="231194" y="3646"/>
                </a:lnTo>
                <a:lnTo>
                  <a:pt x="267679" y="15321"/>
                </a:lnTo>
                <a:lnTo>
                  <a:pt x="328858" y="56835"/>
                </a:lnTo>
                <a:lnTo>
                  <a:pt x="369761" y="118197"/>
                </a:lnTo>
                <a:lnTo>
                  <a:pt x="381436" y="154681"/>
                </a:lnTo>
                <a:lnTo>
                  <a:pt x="385082" y="193335"/>
                </a:lnTo>
                <a:lnTo>
                  <a:pt x="381436" y="231988"/>
                </a:lnTo>
                <a:lnTo>
                  <a:pt x="369761" y="268473"/>
                </a:lnTo>
                <a:lnTo>
                  <a:pt x="328858" y="329834"/>
                </a:lnTo>
                <a:lnTo>
                  <a:pt x="267679" y="371348"/>
                </a:lnTo>
                <a:lnTo>
                  <a:pt x="231194" y="383023"/>
                </a:lnTo>
                <a:lnTo>
                  <a:pt x="192541" y="386670"/>
                </a:lnTo>
                <a:lnTo>
                  <a:pt x="153887" y="383023"/>
                </a:lnTo>
                <a:lnTo>
                  <a:pt x="117403" y="371348"/>
                </a:lnTo>
                <a:lnTo>
                  <a:pt x="56223" y="329834"/>
                </a:lnTo>
                <a:lnTo>
                  <a:pt x="15321" y="268473"/>
                </a:lnTo>
                <a:lnTo>
                  <a:pt x="3646" y="231988"/>
                </a:lnTo>
                <a:lnTo>
                  <a:pt x="0" y="193335"/>
                </a:lnTo>
                <a:close/>
              </a:path>
            </a:pathLst>
          </a:custGeom>
          <a:ln w="16933">
            <a:solidFill>
              <a:srgbClr val="B6A9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988300" y="219075"/>
            <a:ext cx="1079499" cy="11223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075610" y="938213"/>
            <a:ext cx="904875" cy="276225"/>
          </a:xfrm>
          <a:custGeom>
            <a:avLst/>
            <a:gdLst/>
            <a:ahLst/>
            <a:cxnLst/>
            <a:rect l="l" t="t" r="r" b="b"/>
            <a:pathLst>
              <a:path w="904875" h="276225">
                <a:moveTo>
                  <a:pt x="0" y="276225"/>
                </a:moveTo>
                <a:lnTo>
                  <a:pt x="904875" y="276225"/>
                </a:lnTo>
                <a:lnTo>
                  <a:pt x="90487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8689" y="75566"/>
            <a:ext cx="6306621" cy="871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7998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365" y="1560195"/>
            <a:ext cx="8352155" cy="2328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viciodealumnos.ugr.es/pag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viciodealumnos.ugr.es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untadeandalucia.es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pps.ugr.es/app_acceso_y_admision_ugr.html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2034" y="380365"/>
            <a:ext cx="6478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" dirty="0">
                <a:solidFill>
                  <a:srgbClr val="47353A"/>
                </a:solidFill>
                <a:latin typeface="Times New Roman"/>
                <a:cs typeface="Times New Roman"/>
              </a:rPr>
              <a:t>UNIVERSIDAD </a:t>
            </a:r>
            <a:r>
              <a:rPr sz="3600" spc="175" dirty="0">
                <a:solidFill>
                  <a:srgbClr val="47353A"/>
                </a:solidFill>
                <a:latin typeface="Times New Roman"/>
                <a:cs typeface="Times New Roman"/>
              </a:rPr>
              <a:t>DE</a:t>
            </a:r>
            <a:r>
              <a:rPr sz="3600" spc="-7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3600" spc="-80" dirty="0">
                <a:solidFill>
                  <a:srgbClr val="47353A"/>
                </a:solidFill>
                <a:latin typeface="Times New Roman"/>
                <a:cs typeface="Times New Roman"/>
              </a:rPr>
              <a:t>GRANADA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8104" y="1909190"/>
            <a:ext cx="6436995" cy="8502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75590">
              <a:lnSpc>
                <a:spcPct val="100400"/>
              </a:lnSpc>
              <a:spcBef>
                <a:spcPts val="85"/>
              </a:spcBef>
            </a:pPr>
            <a:r>
              <a:rPr sz="2700" b="1" spc="-95" dirty="0">
                <a:solidFill>
                  <a:srgbClr val="47353A"/>
                </a:solidFill>
                <a:latin typeface="Times New Roman"/>
                <a:cs typeface="Times New Roman"/>
              </a:rPr>
              <a:t>X </a:t>
            </a:r>
            <a:r>
              <a:rPr sz="2700" b="1" spc="85" dirty="0">
                <a:solidFill>
                  <a:srgbClr val="47353A"/>
                </a:solidFill>
                <a:latin typeface="Times New Roman"/>
                <a:cs typeface="Times New Roman"/>
              </a:rPr>
              <a:t>ENCUENTRO </a:t>
            </a:r>
            <a:r>
              <a:rPr sz="2700" b="1" spc="75" dirty="0">
                <a:solidFill>
                  <a:srgbClr val="47353A"/>
                </a:solidFill>
                <a:latin typeface="Times New Roman"/>
                <a:cs typeface="Times New Roman"/>
              </a:rPr>
              <a:t>CON </a:t>
            </a:r>
            <a:r>
              <a:rPr sz="2700" b="1" spc="15" dirty="0">
                <a:solidFill>
                  <a:srgbClr val="47353A"/>
                </a:solidFill>
                <a:latin typeface="Times New Roman"/>
                <a:cs typeface="Times New Roman"/>
              </a:rPr>
              <a:t>CENTROS </a:t>
            </a:r>
            <a:r>
              <a:rPr sz="2700" b="1" spc="130" dirty="0">
                <a:solidFill>
                  <a:srgbClr val="47353A"/>
                </a:solidFill>
                <a:latin typeface="Times New Roman"/>
                <a:cs typeface="Times New Roman"/>
              </a:rPr>
              <a:t>DE  </a:t>
            </a:r>
            <a:r>
              <a:rPr sz="2700" b="1" spc="-30" dirty="0">
                <a:solidFill>
                  <a:srgbClr val="47353A"/>
                </a:solidFill>
                <a:latin typeface="Times New Roman"/>
                <a:cs typeface="Times New Roman"/>
              </a:rPr>
              <a:t>BACHILLERATO </a:t>
            </a:r>
            <a:r>
              <a:rPr sz="2700" b="1" spc="-180" dirty="0">
                <a:solidFill>
                  <a:srgbClr val="47353A"/>
                </a:solidFill>
                <a:latin typeface="Times New Roman"/>
                <a:cs typeface="Times New Roman"/>
              </a:rPr>
              <a:t>Y </a:t>
            </a:r>
            <a:r>
              <a:rPr sz="2700" b="1" spc="-100" dirty="0">
                <a:solidFill>
                  <a:srgbClr val="47353A"/>
                </a:solidFill>
                <a:latin typeface="Times New Roman"/>
                <a:cs typeface="Times New Roman"/>
              </a:rPr>
              <a:t>CFGS </a:t>
            </a:r>
            <a:r>
              <a:rPr sz="2700" b="1" spc="130" dirty="0">
                <a:solidFill>
                  <a:srgbClr val="47353A"/>
                </a:solidFill>
                <a:latin typeface="Times New Roman"/>
                <a:cs typeface="Times New Roman"/>
              </a:rPr>
              <a:t>DE</a:t>
            </a:r>
            <a:r>
              <a:rPr sz="2700" b="1" spc="-22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700" b="1" spc="-60" dirty="0">
                <a:solidFill>
                  <a:srgbClr val="47353A"/>
                </a:solidFill>
                <a:latin typeface="Times New Roman"/>
                <a:cs typeface="Times New Roman"/>
              </a:rPr>
              <a:t>GRANADA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11412" y="2492375"/>
            <a:ext cx="4248148" cy="403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55898" y="5073651"/>
            <a:ext cx="3557904" cy="993775"/>
          </a:xfrm>
          <a:prstGeom prst="rect">
            <a:avLst/>
          </a:prstGeom>
          <a:solidFill>
            <a:srgbClr val="E9E3D8"/>
          </a:solidFill>
        </p:spPr>
        <p:txBody>
          <a:bodyPr vert="horz" wrap="square" lIns="0" tIns="39370" rIns="0" bIns="0" rtlCol="0">
            <a:spAutoFit/>
          </a:bodyPr>
          <a:lstStyle/>
          <a:p>
            <a:pPr marL="430530" marR="481330" indent="-635" algn="ctr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latin typeface="Times New Roman"/>
                <a:cs typeface="Times New Roman"/>
              </a:rPr>
              <a:t>Unidad </a:t>
            </a:r>
            <a:r>
              <a:rPr sz="2000" b="1" spc="10" dirty="0">
                <a:latin typeface="Times New Roman"/>
                <a:cs typeface="Times New Roman"/>
              </a:rPr>
              <a:t>de </a:t>
            </a:r>
            <a:r>
              <a:rPr sz="2000" b="1" spc="-15" dirty="0">
                <a:latin typeface="Times New Roman"/>
                <a:cs typeface="Times New Roman"/>
              </a:rPr>
              <a:t>Orientación  </a:t>
            </a:r>
            <a:r>
              <a:rPr sz="2000" b="1" spc="-10" dirty="0">
                <a:latin typeface="Times New Roman"/>
                <a:cs typeface="Times New Roman"/>
              </a:rPr>
              <a:t>Académica </a:t>
            </a:r>
            <a:r>
              <a:rPr sz="2000" b="1" spc="-65" dirty="0">
                <a:latin typeface="Times New Roman"/>
                <a:cs typeface="Times New Roman"/>
              </a:rPr>
              <a:t>y </a:t>
            </a:r>
            <a:r>
              <a:rPr sz="2000" b="1" spc="10" dirty="0">
                <a:latin typeface="Times New Roman"/>
                <a:cs typeface="Times New Roman"/>
              </a:rPr>
              <a:t>Acceso </a:t>
            </a:r>
            <a:r>
              <a:rPr sz="2000" b="1" spc="-45" dirty="0">
                <a:latin typeface="Times New Roman"/>
                <a:cs typeface="Times New Roman"/>
              </a:rPr>
              <a:t>a </a:t>
            </a:r>
            <a:r>
              <a:rPr sz="2000" b="1" spc="-40" dirty="0">
                <a:latin typeface="Times New Roman"/>
                <a:cs typeface="Times New Roman"/>
              </a:rPr>
              <a:t>la  </a:t>
            </a:r>
            <a:r>
              <a:rPr sz="2000" b="1" spc="-20" dirty="0">
                <a:latin typeface="Times New Roman"/>
                <a:cs typeface="Times New Roman"/>
              </a:rPr>
              <a:t>Universidad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27985" y="260351"/>
            <a:ext cx="865505" cy="936625"/>
          </a:xfrm>
          <a:custGeom>
            <a:avLst/>
            <a:gdLst/>
            <a:ahLst/>
            <a:cxnLst/>
            <a:rect l="l" t="t" r="r" b="b"/>
            <a:pathLst>
              <a:path w="865504" h="936625">
                <a:moveTo>
                  <a:pt x="0" y="936625"/>
                </a:moveTo>
                <a:lnTo>
                  <a:pt x="865186" y="936625"/>
                </a:lnTo>
                <a:lnTo>
                  <a:pt x="865186" y="0"/>
                </a:lnTo>
                <a:lnTo>
                  <a:pt x="0" y="0"/>
                </a:lnTo>
                <a:lnTo>
                  <a:pt x="0" y="9366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27985" y="260351"/>
            <a:ext cx="865505" cy="936625"/>
          </a:xfrm>
          <a:custGeom>
            <a:avLst/>
            <a:gdLst/>
            <a:ahLst/>
            <a:cxnLst/>
            <a:rect l="l" t="t" r="r" b="b"/>
            <a:pathLst>
              <a:path w="865504" h="936625">
                <a:moveTo>
                  <a:pt x="0" y="0"/>
                </a:moveTo>
                <a:lnTo>
                  <a:pt x="865186" y="0"/>
                </a:lnTo>
                <a:lnTo>
                  <a:pt x="865186" y="936624"/>
                </a:lnTo>
                <a:lnTo>
                  <a:pt x="0" y="936624"/>
                </a:lnTo>
                <a:lnTo>
                  <a:pt x="0" y="0"/>
                </a:lnTo>
                <a:close/>
              </a:path>
            </a:pathLst>
          </a:custGeom>
          <a:ln w="114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728" y="1549718"/>
            <a:ext cx="8523605" cy="46187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61645" marR="649605" algn="ctr">
              <a:lnSpc>
                <a:spcPts val="3400"/>
              </a:lnSpc>
              <a:spcBef>
                <a:spcPts val="580"/>
              </a:spcBef>
            </a:pPr>
            <a:r>
              <a:rPr sz="3200" spc="-125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3200" b="1" spc="75" dirty="0">
                <a:solidFill>
                  <a:srgbClr val="47353A"/>
                </a:solidFill>
                <a:latin typeface="Times New Roman"/>
                <a:cs typeface="Times New Roman"/>
              </a:rPr>
              <a:t>Nota </a:t>
            </a:r>
            <a:r>
              <a:rPr sz="3200" b="1" spc="25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3200" b="1" spc="-10" dirty="0">
                <a:solidFill>
                  <a:srgbClr val="47353A"/>
                </a:solidFill>
                <a:latin typeface="Times New Roman"/>
                <a:cs typeface="Times New Roman"/>
              </a:rPr>
              <a:t>Admisión </a:t>
            </a:r>
            <a:r>
              <a:rPr sz="3200" b="1" spc="40" dirty="0">
                <a:solidFill>
                  <a:srgbClr val="47353A"/>
                </a:solidFill>
                <a:latin typeface="Times New Roman"/>
                <a:cs typeface="Times New Roman"/>
              </a:rPr>
              <a:t>(NAd) </a:t>
            </a:r>
            <a:r>
              <a:rPr sz="3200" spc="-90" dirty="0">
                <a:solidFill>
                  <a:srgbClr val="47353A"/>
                </a:solidFill>
                <a:latin typeface="Times New Roman"/>
                <a:cs typeface="Times New Roman"/>
              </a:rPr>
              <a:t>se </a:t>
            </a:r>
            <a:r>
              <a:rPr sz="3200" spc="-30" dirty="0">
                <a:solidFill>
                  <a:srgbClr val="47353A"/>
                </a:solidFill>
                <a:latin typeface="Times New Roman"/>
                <a:cs typeface="Times New Roman"/>
              </a:rPr>
              <a:t>obtiene </a:t>
            </a:r>
            <a:r>
              <a:rPr sz="3200" spc="-45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3200" spc="-145" dirty="0">
                <a:solidFill>
                  <a:srgbClr val="47353A"/>
                </a:solidFill>
                <a:latin typeface="Times New Roman"/>
                <a:cs typeface="Times New Roman"/>
              </a:rPr>
              <a:t>la  </a:t>
            </a:r>
            <a:r>
              <a:rPr sz="3200" spc="-85" dirty="0">
                <a:solidFill>
                  <a:srgbClr val="47353A"/>
                </a:solidFill>
                <a:latin typeface="Times New Roman"/>
                <a:cs typeface="Times New Roman"/>
              </a:rPr>
              <a:t>aplicación </a:t>
            </a:r>
            <a:r>
              <a:rPr sz="3200" spc="-45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3200" spc="-145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3200" spc="-85" dirty="0">
                <a:solidFill>
                  <a:srgbClr val="47353A"/>
                </a:solidFill>
                <a:latin typeface="Times New Roman"/>
                <a:cs typeface="Times New Roman"/>
              </a:rPr>
              <a:t>siguiente</a:t>
            </a:r>
            <a:r>
              <a:rPr sz="3200" spc="26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3200" spc="-60" dirty="0">
                <a:solidFill>
                  <a:srgbClr val="47353A"/>
                </a:solidFill>
                <a:latin typeface="Times New Roman"/>
                <a:cs typeface="Times New Roman"/>
              </a:rPr>
              <a:t>fórmula:</a:t>
            </a:r>
            <a:endParaRPr sz="3200" dirty="0">
              <a:latin typeface="Times New Roman"/>
              <a:cs typeface="Times New Roman"/>
            </a:endParaRPr>
          </a:p>
          <a:p>
            <a:pPr marL="1398905">
              <a:lnSpc>
                <a:spcPct val="100000"/>
              </a:lnSpc>
              <a:spcBef>
                <a:spcPts val="2085"/>
              </a:spcBef>
            </a:pPr>
            <a:r>
              <a:rPr sz="3200" b="1" spc="25" dirty="0">
                <a:solidFill>
                  <a:srgbClr val="003399"/>
                </a:solidFill>
                <a:latin typeface="Times New Roman"/>
                <a:cs typeface="Times New Roman"/>
              </a:rPr>
              <a:t>NAd </a:t>
            </a:r>
            <a:r>
              <a:rPr sz="3200" spc="325" dirty="0">
                <a:latin typeface="Times New Roman"/>
                <a:cs typeface="Times New Roman"/>
              </a:rPr>
              <a:t>= </a:t>
            </a:r>
            <a:r>
              <a:rPr sz="3200" spc="-45" dirty="0">
                <a:latin typeface="Times New Roman"/>
                <a:cs typeface="Times New Roman"/>
              </a:rPr>
              <a:t>NMC </a:t>
            </a:r>
            <a:r>
              <a:rPr sz="3200" b="1" spc="190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3200" spc="190" dirty="0">
                <a:latin typeface="Times New Roman"/>
                <a:cs typeface="Times New Roman"/>
              </a:rPr>
              <a:t>+ </a:t>
            </a:r>
            <a:r>
              <a:rPr sz="3200" spc="-125" dirty="0">
                <a:latin typeface="Times New Roman"/>
                <a:cs typeface="Times New Roman"/>
              </a:rPr>
              <a:t>a </a:t>
            </a:r>
            <a:r>
              <a:rPr sz="3200" spc="-235" dirty="0">
                <a:latin typeface="Times New Roman"/>
                <a:cs typeface="Times New Roman"/>
              </a:rPr>
              <a:t>* </a:t>
            </a:r>
            <a:r>
              <a:rPr sz="3200" spc="-140" dirty="0">
                <a:latin typeface="Times New Roman"/>
                <a:cs typeface="Times New Roman"/>
              </a:rPr>
              <a:t>M1 </a:t>
            </a:r>
            <a:r>
              <a:rPr sz="3200" spc="325" dirty="0">
                <a:latin typeface="Times New Roman"/>
                <a:cs typeface="Times New Roman"/>
              </a:rPr>
              <a:t>+ </a:t>
            </a:r>
            <a:r>
              <a:rPr sz="3200" spc="25" dirty="0">
                <a:latin typeface="Times New Roman"/>
                <a:cs typeface="Times New Roman"/>
              </a:rPr>
              <a:t>b </a:t>
            </a:r>
            <a:r>
              <a:rPr sz="3200" spc="-235" dirty="0">
                <a:latin typeface="Times New Roman"/>
                <a:cs typeface="Times New Roman"/>
              </a:rPr>
              <a:t>*</a:t>
            </a:r>
            <a:r>
              <a:rPr sz="3200" spc="-40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M2</a:t>
            </a:r>
            <a:r>
              <a:rPr sz="32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65"/>
              </a:spcBef>
            </a:pPr>
            <a:r>
              <a:rPr sz="1800" b="1" spc="10" dirty="0">
                <a:latin typeface="Times New Roman"/>
                <a:cs typeface="Times New Roman"/>
              </a:rPr>
              <a:t>NAd </a:t>
            </a:r>
            <a:r>
              <a:rPr sz="1800" spc="175" dirty="0">
                <a:latin typeface="Times New Roman"/>
                <a:cs typeface="Times New Roman"/>
              </a:rPr>
              <a:t>= </a:t>
            </a:r>
            <a:r>
              <a:rPr sz="1800" spc="10" dirty="0">
                <a:latin typeface="Times New Roman"/>
                <a:cs typeface="Times New Roman"/>
              </a:rPr>
              <a:t>Nota </a:t>
            </a:r>
            <a:r>
              <a:rPr sz="1800" spc="-25" dirty="0">
                <a:latin typeface="Times New Roman"/>
                <a:cs typeface="Times New Roman"/>
              </a:rPr>
              <a:t>de</a:t>
            </a:r>
            <a:r>
              <a:rPr sz="1800" spc="-22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Admisión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b="1" spc="25" dirty="0">
                <a:latin typeface="Times New Roman"/>
                <a:cs typeface="Times New Roman"/>
              </a:rPr>
              <a:t>NMC </a:t>
            </a:r>
            <a:r>
              <a:rPr sz="1800" spc="175" dirty="0">
                <a:latin typeface="Times New Roman"/>
                <a:cs typeface="Times New Roman"/>
              </a:rPr>
              <a:t>= </a:t>
            </a:r>
            <a:r>
              <a:rPr sz="1800" spc="10" dirty="0">
                <a:latin typeface="Times New Roman"/>
                <a:cs typeface="Times New Roman"/>
              </a:rPr>
              <a:t>Nota </a:t>
            </a:r>
            <a:r>
              <a:rPr sz="1800" spc="-45" dirty="0">
                <a:latin typeface="Times New Roman"/>
                <a:cs typeface="Times New Roman"/>
              </a:rPr>
              <a:t>media </a:t>
            </a:r>
            <a:r>
              <a:rPr sz="1800" spc="-50" dirty="0">
                <a:latin typeface="Times New Roman"/>
                <a:cs typeface="Times New Roman"/>
              </a:rPr>
              <a:t>del </a:t>
            </a:r>
            <a:r>
              <a:rPr sz="1800" spc="-55" dirty="0">
                <a:latin typeface="Times New Roman"/>
                <a:cs typeface="Times New Roman"/>
              </a:rPr>
              <a:t>Ciclo </a:t>
            </a:r>
            <a:r>
              <a:rPr sz="1800" spc="-25" dirty="0" smtClean="0">
                <a:latin typeface="Times New Roman"/>
                <a:cs typeface="Times New Roman"/>
              </a:rPr>
              <a:t>Formativo</a:t>
            </a:r>
            <a:r>
              <a:rPr lang="es-ES" spc="-25" dirty="0">
                <a:latin typeface="Times New Roman"/>
                <a:cs typeface="Times New Roman"/>
              </a:rPr>
              <a:t> </a:t>
            </a:r>
            <a:r>
              <a:rPr lang="es-ES" spc="-25" dirty="0" smtClean="0">
                <a:latin typeface="Times New Roman"/>
                <a:cs typeface="Times New Roman"/>
              </a:rPr>
              <a:t>=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b="1" u="sng" spc="0" dirty="0" smtClean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Times New Roman"/>
                <a:cs typeface="Times New Roman"/>
              </a:rPr>
              <a:t>que </a:t>
            </a:r>
            <a:r>
              <a:rPr sz="1800" b="1" u="sng" spc="3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Times New Roman"/>
                <a:cs typeface="Times New Roman"/>
              </a:rPr>
              <a:t>es </a:t>
            </a:r>
            <a:r>
              <a:rPr sz="1800" b="1" u="sng" spc="-1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Times New Roman"/>
                <a:cs typeface="Times New Roman"/>
              </a:rPr>
              <a:t>directamente </a:t>
            </a:r>
            <a:r>
              <a:rPr sz="1800" b="1" u="sng" spc="-3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Times New Roman"/>
                <a:cs typeface="Times New Roman"/>
              </a:rPr>
              <a:t>la </a:t>
            </a:r>
            <a:r>
              <a:rPr sz="1800" b="1" u="sng" spc="3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Times New Roman"/>
                <a:cs typeface="Times New Roman"/>
              </a:rPr>
              <a:t>Nota </a:t>
            </a:r>
            <a:r>
              <a:rPr sz="1800" b="1" u="sng" spc="10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Times New Roman"/>
                <a:cs typeface="Times New Roman"/>
              </a:rPr>
              <a:t>de </a:t>
            </a:r>
            <a:r>
              <a:rPr sz="1800" b="1" u="sng" spc="5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latin typeface="Times New Roman"/>
                <a:cs typeface="Times New Roman"/>
              </a:rPr>
              <a:t>Acceso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ts val="1970"/>
              </a:lnSpc>
              <a:spcBef>
                <a:spcPts val="1465"/>
              </a:spcBef>
            </a:pPr>
            <a:r>
              <a:rPr sz="1800" b="1" spc="-40" dirty="0">
                <a:latin typeface="Times New Roman"/>
                <a:cs typeface="Times New Roman"/>
              </a:rPr>
              <a:t>a </a:t>
            </a:r>
            <a:r>
              <a:rPr sz="1800" b="1" spc="-60" dirty="0">
                <a:latin typeface="Times New Roman"/>
                <a:cs typeface="Times New Roman"/>
              </a:rPr>
              <a:t>y </a:t>
            </a:r>
            <a:r>
              <a:rPr sz="1800" b="1" spc="-10" dirty="0">
                <a:latin typeface="Times New Roman"/>
                <a:cs typeface="Times New Roman"/>
              </a:rPr>
              <a:t>b </a:t>
            </a:r>
            <a:r>
              <a:rPr sz="1800" spc="175" dirty="0">
                <a:latin typeface="Times New Roman"/>
                <a:cs typeface="Times New Roman"/>
              </a:rPr>
              <a:t>= </a:t>
            </a:r>
            <a:r>
              <a:rPr sz="1800" spc="-25" dirty="0">
                <a:latin typeface="Times New Roman"/>
                <a:cs typeface="Times New Roman"/>
              </a:rPr>
              <a:t>Parámetros de </a:t>
            </a:r>
            <a:r>
              <a:rPr sz="1800" spc="-20" dirty="0">
                <a:latin typeface="Times New Roman"/>
                <a:cs typeface="Times New Roman"/>
              </a:rPr>
              <a:t>ponderación </a:t>
            </a:r>
            <a:r>
              <a:rPr sz="1800" spc="-35" dirty="0">
                <a:latin typeface="Times New Roman"/>
                <a:cs typeface="Times New Roman"/>
              </a:rPr>
              <a:t>que </a:t>
            </a:r>
            <a:r>
              <a:rPr sz="1800" spc="-40" dirty="0">
                <a:latin typeface="Times New Roman"/>
                <a:cs typeface="Times New Roman"/>
              </a:rPr>
              <a:t>relacionan </a:t>
            </a:r>
            <a:r>
              <a:rPr sz="1800" spc="-25" dirty="0">
                <a:latin typeface="Times New Roman"/>
                <a:cs typeface="Times New Roman"/>
              </a:rPr>
              <a:t>determinadas </a:t>
            </a:r>
            <a:r>
              <a:rPr sz="1800" spc="-40" dirty="0">
                <a:latin typeface="Times New Roman"/>
                <a:cs typeface="Times New Roman"/>
              </a:rPr>
              <a:t>materias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10" dirty="0">
                <a:latin typeface="Times New Roman"/>
                <a:cs typeface="Times New Roman"/>
              </a:rPr>
              <a:t>2º </a:t>
            </a:r>
            <a:r>
              <a:rPr sz="1800" spc="-25" dirty="0">
                <a:latin typeface="Times New Roman"/>
                <a:cs typeface="Times New Roman"/>
              </a:rPr>
              <a:t>curso de  </a:t>
            </a:r>
            <a:r>
              <a:rPr sz="1800" spc="-40" dirty="0">
                <a:latin typeface="Times New Roman"/>
                <a:cs typeface="Times New Roman"/>
              </a:rPr>
              <a:t>bachillerato </a:t>
            </a:r>
            <a:r>
              <a:rPr sz="1800" spc="-5" dirty="0">
                <a:latin typeface="Times New Roman"/>
                <a:cs typeface="Times New Roman"/>
              </a:rPr>
              <a:t>con </a:t>
            </a:r>
            <a:r>
              <a:rPr sz="1800" spc="-40" dirty="0">
                <a:latin typeface="Times New Roman"/>
                <a:cs typeface="Times New Roman"/>
              </a:rPr>
              <a:t>los </a:t>
            </a:r>
            <a:r>
              <a:rPr sz="1800" spc="-30" dirty="0">
                <a:latin typeface="Times New Roman"/>
                <a:cs typeface="Times New Roman"/>
              </a:rPr>
              <a:t>grados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universitarios.</a:t>
            </a:r>
            <a:endParaRPr sz="1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89900"/>
              </a:lnSpc>
              <a:spcBef>
                <a:spcPts val="1455"/>
              </a:spcBef>
            </a:pPr>
            <a:r>
              <a:rPr sz="1800" b="1" spc="-120" dirty="0">
                <a:latin typeface="Times New Roman"/>
                <a:cs typeface="Times New Roman"/>
              </a:rPr>
              <a:t>M1 </a:t>
            </a:r>
            <a:r>
              <a:rPr sz="1800" b="1" spc="-60" dirty="0">
                <a:latin typeface="Times New Roman"/>
                <a:cs typeface="Times New Roman"/>
              </a:rPr>
              <a:t>y </a:t>
            </a:r>
            <a:r>
              <a:rPr sz="1800" b="1" spc="-55" dirty="0">
                <a:latin typeface="Times New Roman"/>
                <a:cs typeface="Times New Roman"/>
              </a:rPr>
              <a:t>M2 </a:t>
            </a:r>
            <a:r>
              <a:rPr sz="1800" spc="175" dirty="0">
                <a:latin typeface="Times New Roman"/>
                <a:cs typeface="Times New Roman"/>
              </a:rPr>
              <a:t>= </a:t>
            </a:r>
            <a:r>
              <a:rPr sz="1800" dirty="0">
                <a:latin typeface="Times New Roman"/>
                <a:cs typeface="Times New Roman"/>
              </a:rPr>
              <a:t>Notas </a:t>
            </a:r>
            <a:r>
              <a:rPr sz="1800" spc="-20" dirty="0">
                <a:latin typeface="Times New Roman"/>
                <a:cs typeface="Times New Roman"/>
              </a:rPr>
              <a:t>obtenidas en </a:t>
            </a:r>
            <a:r>
              <a:rPr sz="1800" spc="-80" dirty="0">
                <a:latin typeface="Times New Roman"/>
                <a:cs typeface="Times New Roman"/>
              </a:rPr>
              <a:t>la </a:t>
            </a:r>
            <a:r>
              <a:rPr sz="1800" spc="-50" dirty="0">
                <a:latin typeface="Times New Roman"/>
                <a:cs typeface="Times New Roman"/>
              </a:rPr>
              <a:t>fase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35" dirty="0">
                <a:latin typeface="Times New Roman"/>
                <a:cs typeface="Times New Roman"/>
              </a:rPr>
              <a:t>admisión </a:t>
            </a:r>
            <a:r>
              <a:rPr sz="1800" spc="10" dirty="0">
                <a:latin typeface="Times New Roman"/>
                <a:cs typeface="Times New Roman"/>
              </a:rPr>
              <a:t>o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80" dirty="0">
                <a:latin typeface="Times New Roman"/>
                <a:cs typeface="Times New Roman"/>
              </a:rPr>
              <a:t>la </a:t>
            </a:r>
            <a:r>
              <a:rPr sz="1800" spc="-40" dirty="0">
                <a:latin typeface="Times New Roman"/>
                <a:cs typeface="Times New Roman"/>
              </a:rPr>
              <a:t>materia </a:t>
            </a:r>
            <a:r>
              <a:rPr sz="1800" spc="-25" dirty="0">
                <a:latin typeface="Times New Roman"/>
                <a:cs typeface="Times New Roman"/>
              </a:rPr>
              <a:t>troncal de </a:t>
            </a:r>
            <a:r>
              <a:rPr sz="1800" spc="-35" dirty="0">
                <a:latin typeface="Times New Roman"/>
                <a:cs typeface="Times New Roman"/>
              </a:rPr>
              <a:t>modalidad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80" dirty="0">
                <a:latin typeface="Times New Roman"/>
                <a:cs typeface="Times New Roman"/>
              </a:rPr>
              <a:t>la  </a:t>
            </a:r>
            <a:r>
              <a:rPr sz="1800" spc="-50" dirty="0">
                <a:latin typeface="Times New Roman"/>
                <a:cs typeface="Times New Roman"/>
              </a:rPr>
              <a:t>fase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45" dirty="0">
                <a:latin typeface="Times New Roman"/>
                <a:cs typeface="Times New Roman"/>
              </a:rPr>
              <a:t>acceso </a:t>
            </a:r>
            <a:r>
              <a:rPr sz="1800" spc="-40" dirty="0">
                <a:latin typeface="Times New Roman"/>
                <a:cs typeface="Times New Roman"/>
              </a:rPr>
              <a:t>(en </a:t>
            </a:r>
            <a:r>
              <a:rPr sz="1800" spc="-70" dirty="0">
                <a:latin typeface="Times New Roman"/>
                <a:cs typeface="Times New Roman"/>
              </a:rPr>
              <a:t>el </a:t>
            </a:r>
            <a:r>
              <a:rPr sz="1800" spc="-20" dirty="0">
                <a:latin typeface="Times New Roman"/>
                <a:cs typeface="Times New Roman"/>
              </a:rPr>
              <a:t>supuesto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35" dirty="0">
                <a:latin typeface="Times New Roman"/>
                <a:cs typeface="Times New Roman"/>
              </a:rPr>
              <a:t>que </a:t>
            </a:r>
            <a:r>
              <a:rPr sz="1800" spc="-75" dirty="0">
                <a:latin typeface="Times New Roman"/>
                <a:cs typeface="Times New Roman"/>
              </a:rPr>
              <a:t>haya </a:t>
            </a:r>
            <a:r>
              <a:rPr sz="1800" spc="-35" dirty="0">
                <a:latin typeface="Times New Roman"/>
                <a:cs typeface="Times New Roman"/>
              </a:rPr>
              <a:t>decidido </a:t>
            </a:r>
            <a:r>
              <a:rPr sz="1800" spc="-25" dirty="0">
                <a:latin typeface="Times New Roman"/>
                <a:cs typeface="Times New Roman"/>
              </a:rPr>
              <a:t>presentarse </a:t>
            </a:r>
            <a:r>
              <a:rPr sz="1800" spc="-70" dirty="0">
                <a:latin typeface="Times New Roman"/>
                <a:cs typeface="Times New Roman"/>
              </a:rPr>
              <a:t>a </a:t>
            </a:r>
            <a:r>
              <a:rPr sz="1800" spc="-80" dirty="0">
                <a:latin typeface="Times New Roman"/>
                <a:cs typeface="Times New Roman"/>
              </a:rPr>
              <a:t>la </a:t>
            </a:r>
            <a:r>
              <a:rPr sz="1800" spc="-50" dirty="0">
                <a:latin typeface="Times New Roman"/>
                <a:cs typeface="Times New Roman"/>
              </a:rPr>
              <a:t>fase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45" dirty="0">
                <a:latin typeface="Times New Roman"/>
                <a:cs typeface="Times New Roman"/>
              </a:rPr>
              <a:t>acceso </a:t>
            </a:r>
            <a:r>
              <a:rPr sz="1800" spc="-30" dirty="0">
                <a:latin typeface="Times New Roman"/>
                <a:cs typeface="Times New Roman"/>
              </a:rPr>
              <a:t>completa  </a:t>
            </a:r>
            <a:r>
              <a:rPr sz="1800" spc="-5" dirty="0">
                <a:latin typeface="Times New Roman"/>
                <a:cs typeface="Times New Roman"/>
              </a:rPr>
              <a:t>con </a:t>
            </a:r>
            <a:r>
              <a:rPr sz="1800" spc="-70" dirty="0">
                <a:latin typeface="Times New Roman"/>
                <a:cs typeface="Times New Roman"/>
              </a:rPr>
              <a:t>el </a:t>
            </a:r>
            <a:r>
              <a:rPr sz="1800" spc="-25" dirty="0">
                <a:latin typeface="Times New Roman"/>
                <a:cs typeface="Times New Roman"/>
              </a:rPr>
              <a:t>título de </a:t>
            </a:r>
            <a:r>
              <a:rPr sz="1800" spc="-30" dirty="0">
                <a:latin typeface="Times New Roman"/>
                <a:cs typeface="Times New Roman"/>
              </a:rPr>
              <a:t>técnico </a:t>
            </a:r>
            <a:r>
              <a:rPr sz="1800" spc="-35" dirty="0">
                <a:latin typeface="Times New Roman"/>
                <a:cs typeface="Times New Roman"/>
              </a:rPr>
              <a:t>superior), que </a:t>
            </a:r>
            <a:r>
              <a:rPr sz="1800" spc="-50" dirty="0">
                <a:latin typeface="Times New Roman"/>
                <a:cs typeface="Times New Roman"/>
              </a:rPr>
              <a:t>multiplicada </a:t>
            </a:r>
            <a:r>
              <a:rPr sz="1800" spc="5" dirty="0">
                <a:latin typeface="Times New Roman"/>
                <a:cs typeface="Times New Roman"/>
              </a:rPr>
              <a:t>por </a:t>
            </a:r>
            <a:r>
              <a:rPr sz="1800" spc="-40" dirty="0">
                <a:latin typeface="Times New Roman"/>
                <a:cs typeface="Times New Roman"/>
              </a:rPr>
              <a:t>los </a:t>
            </a:r>
            <a:r>
              <a:rPr sz="1800" spc="-35" dirty="0">
                <a:latin typeface="Times New Roman"/>
                <a:cs typeface="Times New Roman"/>
              </a:rPr>
              <a:t>respectivos </a:t>
            </a:r>
            <a:r>
              <a:rPr sz="1800" spc="-30" dirty="0">
                <a:latin typeface="Times New Roman"/>
                <a:cs typeface="Times New Roman"/>
              </a:rPr>
              <a:t>parámetros, </a:t>
            </a:r>
            <a:r>
              <a:rPr sz="1800" spc="-70" dirty="0">
                <a:latin typeface="Times New Roman"/>
                <a:cs typeface="Times New Roman"/>
              </a:rPr>
              <a:t>a </a:t>
            </a:r>
            <a:r>
              <a:rPr sz="1800" spc="-155" dirty="0">
                <a:latin typeface="Times New Roman"/>
                <a:cs typeface="Times New Roman"/>
              </a:rPr>
              <a:t>y </a:t>
            </a:r>
            <a:r>
              <a:rPr sz="1800" spc="-65" dirty="0">
                <a:latin typeface="Times New Roman"/>
                <a:cs typeface="Times New Roman"/>
              </a:rPr>
              <a:t>b,  </a:t>
            </a:r>
            <a:r>
              <a:rPr sz="1800" spc="-15" dirty="0">
                <a:latin typeface="Times New Roman"/>
                <a:cs typeface="Times New Roman"/>
              </a:rPr>
              <a:t>otorguen </a:t>
            </a:r>
            <a:r>
              <a:rPr sz="1800" spc="-80" dirty="0">
                <a:latin typeface="Times New Roman"/>
                <a:cs typeface="Times New Roman"/>
              </a:rPr>
              <a:t>la </a:t>
            </a:r>
            <a:r>
              <a:rPr sz="1800" spc="-30" dirty="0">
                <a:latin typeface="Times New Roman"/>
                <a:cs typeface="Times New Roman"/>
              </a:rPr>
              <a:t>mejor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70" dirty="0">
                <a:latin typeface="Times New Roman"/>
                <a:cs typeface="Times New Roman"/>
              </a:rPr>
              <a:t>las </a:t>
            </a:r>
            <a:r>
              <a:rPr sz="1800" spc="-15" dirty="0">
                <a:latin typeface="Times New Roman"/>
                <a:cs typeface="Times New Roman"/>
              </a:rPr>
              <a:t>notas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35" dirty="0">
                <a:latin typeface="Times New Roman"/>
                <a:cs typeface="Times New Roman"/>
              </a:rPr>
              <a:t>admisión </a:t>
            </a:r>
            <a:r>
              <a:rPr sz="1800" spc="-30" dirty="0">
                <a:latin typeface="Times New Roman"/>
                <a:cs typeface="Times New Roman"/>
              </a:rPr>
              <a:t>para </a:t>
            </a:r>
            <a:r>
              <a:rPr sz="1800" spc="-50" dirty="0">
                <a:latin typeface="Times New Roman"/>
                <a:cs typeface="Times New Roman"/>
              </a:rPr>
              <a:t>cada </a:t>
            </a:r>
            <a:r>
              <a:rPr sz="1800" dirty="0">
                <a:latin typeface="Times New Roman"/>
                <a:cs typeface="Times New Roman"/>
              </a:rPr>
              <a:t>uno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40" dirty="0">
                <a:latin typeface="Times New Roman"/>
                <a:cs typeface="Times New Roman"/>
              </a:rPr>
              <a:t>los </a:t>
            </a:r>
            <a:r>
              <a:rPr sz="1800" spc="-30" dirty="0">
                <a:latin typeface="Times New Roman"/>
                <a:cs typeface="Times New Roman"/>
              </a:rPr>
              <a:t>grados </a:t>
            </a:r>
            <a:r>
              <a:rPr sz="1800" spc="-40" dirty="0">
                <a:latin typeface="Times New Roman"/>
                <a:cs typeface="Times New Roman"/>
              </a:rPr>
              <a:t>solicitados </a:t>
            </a:r>
            <a:r>
              <a:rPr sz="1800" spc="5" dirty="0">
                <a:latin typeface="Times New Roman"/>
                <a:cs typeface="Times New Roman"/>
              </a:rPr>
              <a:t>por </a:t>
            </a:r>
            <a:r>
              <a:rPr sz="1800" spc="15" dirty="0">
                <a:latin typeface="Times New Roman"/>
                <a:cs typeface="Times New Roman"/>
              </a:rPr>
              <a:t>el/la  </a:t>
            </a:r>
            <a:r>
              <a:rPr sz="1800" spc="5" dirty="0">
                <a:latin typeface="Times New Roman"/>
                <a:cs typeface="Times New Roman"/>
              </a:rPr>
              <a:t>alumno/a.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8143" y="426084"/>
            <a:ext cx="70059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FF0000"/>
                </a:solidFill>
              </a:rPr>
              <a:t>Acceso (y </a:t>
            </a:r>
            <a:r>
              <a:rPr sz="3300" spc="-5" dirty="0">
                <a:solidFill>
                  <a:srgbClr val="FF0000"/>
                </a:solidFill>
              </a:rPr>
              <a:t>admisión) </a:t>
            </a:r>
            <a:r>
              <a:rPr sz="3300" spc="-5" dirty="0"/>
              <a:t>desde</a:t>
            </a:r>
            <a:r>
              <a:rPr sz="3300" spc="-85" dirty="0"/>
              <a:t> </a:t>
            </a:r>
            <a:r>
              <a:rPr sz="3300" spc="-5" dirty="0"/>
              <a:t>CFGS</a:t>
            </a:r>
            <a:endParaRPr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8" y="1509078"/>
            <a:ext cx="8604885" cy="434848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065" marR="5080" indent="-73660" algn="ctr">
              <a:lnSpc>
                <a:spcPct val="79900"/>
              </a:lnSpc>
              <a:spcBef>
                <a:spcPts val="869"/>
              </a:spcBef>
            </a:pPr>
            <a:r>
              <a:rPr sz="3200" spc="-125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3200" spc="-20" dirty="0">
                <a:solidFill>
                  <a:srgbClr val="0000CC"/>
                </a:solidFill>
                <a:latin typeface="Times New Roman"/>
                <a:cs typeface="Times New Roman"/>
              </a:rPr>
              <a:t>Prueba </a:t>
            </a:r>
            <a:r>
              <a:rPr sz="3200" spc="-45" dirty="0">
                <a:solidFill>
                  <a:srgbClr val="0000CC"/>
                </a:solidFill>
                <a:latin typeface="Times New Roman"/>
                <a:cs typeface="Times New Roman"/>
              </a:rPr>
              <a:t>de </a:t>
            </a:r>
            <a:r>
              <a:rPr sz="3200" spc="-65" dirty="0">
                <a:solidFill>
                  <a:srgbClr val="0000CC"/>
                </a:solidFill>
                <a:latin typeface="Times New Roman"/>
                <a:cs typeface="Times New Roman"/>
              </a:rPr>
              <a:t>Admisión </a:t>
            </a:r>
            <a:r>
              <a:rPr sz="3200" spc="-75" dirty="0">
                <a:solidFill>
                  <a:srgbClr val="47353A"/>
                </a:solidFill>
                <a:latin typeface="Times New Roman"/>
                <a:cs typeface="Times New Roman"/>
              </a:rPr>
              <a:t>sirve </a:t>
            </a:r>
            <a:r>
              <a:rPr sz="3200" spc="-55" dirty="0">
                <a:solidFill>
                  <a:srgbClr val="47353A"/>
                </a:solidFill>
                <a:latin typeface="Times New Roman"/>
                <a:cs typeface="Times New Roman"/>
              </a:rPr>
              <a:t>para </a:t>
            </a:r>
            <a:r>
              <a:rPr sz="3200" spc="-55" dirty="0">
                <a:solidFill>
                  <a:srgbClr val="0000CC"/>
                </a:solidFill>
                <a:latin typeface="Times New Roman"/>
                <a:cs typeface="Times New Roman"/>
              </a:rPr>
              <a:t>mejorar </a:t>
            </a:r>
            <a:r>
              <a:rPr sz="3200" spc="-145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3200" spc="25" dirty="0">
                <a:solidFill>
                  <a:srgbClr val="0000CC"/>
                </a:solidFill>
                <a:latin typeface="Times New Roman"/>
                <a:cs typeface="Times New Roman"/>
              </a:rPr>
              <a:t>Nota </a:t>
            </a:r>
            <a:r>
              <a:rPr sz="3200" spc="-45" dirty="0">
                <a:solidFill>
                  <a:srgbClr val="0000CC"/>
                </a:solidFill>
                <a:latin typeface="Times New Roman"/>
                <a:cs typeface="Times New Roman"/>
              </a:rPr>
              <a:t>de  </a:t>
            </a:r>
            <a:r>
              <a:rPr sz="3200" spc="-105" dirty="0">
                <a:solidFill>
                  <a:srgbClr val="0000CC"/>
                </a:solidFill>
                <a:latin typeface="Times New Roman"/>
                <a:cs typeface="Times New Roman"/>
              </a:rPr>
              <a:t>Acceso</a:t>
            </a:r>
            <a:r>
              <a:rPr sz="3200" spc="-105" dirty="0">
                <a:solidFill>
                  <a:srgbClr val="47353A"/>
                </a:solidFill>
                <a:latin typeface="Times New Roman"/>
                <a:cs typeface="Times New Roman"/>
              </a:rPr>
              <a:t>, </a:t>
            </a:r>
            <a:r>
              <a:rPr sz="3200" spc="-25" dirty="0">
                <a:solidFill>
                  <a:srgbClr val="47353A"/>
                </a:solidFill>
                <a:latin typeface="Times New Roman"/>
                <a:cs typeface="Times New Roman"/>
              </a:rPr>
              <a:t>pudiendo </a:t>
            </a:r>
            <a:r>
              <a:rPr sz="3200" spc="-50" dirty="0">
                <a:solidFill>
                  <a:srgbClr val="47353A"/>
                </a:solidFill>
                <a:latin typeface="Times New Roman"/>
                <a:cs typeface="Times New Roman"/>
              </a:rPr>
              <a:t>subir </a:t>
            </a:r>
            <a:r>
              <a:rPr sz="3200" spc="-65" dirty="0">
                <a:solidFill>
                  <a:srgbClr val="47353A"/>
                </a:solidFill>
                <a:latin typeface="Times New Roman"/>
                <a:cs typeface="Times New Roman"/>
              </a:rPr>
              <a:t>ésta </a:t>
            </a:r>
            <a:r>
              <a:rPr sz="3200" spc="-45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3200" spc="-105" dirty="0">
                <a:solidFill>
                  <a:srgbClr val="47353A"/>
                </a:solidFill>
                <a:latin typeface="Times New Roman"/>
                <a:cs typeface="Times New Roman"/>
              </a:rPr>
              <a:t>10 </a:t>
            </a:r>
            <a:r>
              <a:rPr sz="3200" spc="-55" dirty="0">
                <a:solidFill>
                  <a:srgbClr val="47353A"/>
                </a:solidFill>
                <a:latin typeface="Times New Roman"/>
                <a:cs typeface="Times New Roman"/>
              </a:rPr>
              <a:t>hasta </a:t>
            </a:r>
            <a:r>
              <a:rPr sz="3200" spc="-105" dirty="0">
                <a:solidFill>
                  <a:srgbClr val="47353A"/>
                </a:solidFill>
                <a:latin typeface="Times New Roman"/>
                <a:cs typeface="Times New Roman"/>
              </a:rPr>
              <a:t>14, </a:t>
            </a:r>
            <a:r>
              <a:rPr sz="3200" spc="-90" dirty="0">
                <a:solidFill>
                  <a:srgbClr val="47353A"/>
                </a:solidFill>
                <a:latin typeface="Times New Roman"/>
                <a:cs typeface="Times New Roman"/>
              </a:rPr>
              <a:t>se utilizará  </a:t>
            </a:r>
            <a:r>
              <a:rPr sz="3200" spc="-55" dirty="0">
                <a:solidFill>
                  <a:srgbClr val="47353A"/>
                </a:solidFill>
                <a:latin typeface="Times New Roman"/>
                <a:cs typeface="Times New Roman"/>
              </a:rPr>
              <a:t>para </a:t>
            </a:r>
            <a:r>
              <a:rPr sz="3200" spc="-145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3200" spc="-85" dirty="0">
                <a:solidFill>
                  <a:srgbClr val="47353A"/>
                </a:solidFill>
                <a:latin typeface="Times New Roman"/>
                <a:cs typeface="Times New Roman"/>
              </a:rPr>
              <a:t>asignación </a:t>
            </a:r>
            <a:r>
              <a:rPr sz="3200" spc="-45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3200" spc="-85" dirty="0">
                <a:solidFill>
                  <a:srgbClr val="47353A"/>
                </a:solidFill>
                <a:latin typeface="Times New Roman"/>
                <a:cs typeface="Times New Roman"/>
              </a:rPr>
              <a:t>plazas </a:t>
            </a:r>
            <a:r>
              <a:rPr sz="3200" spc="-30" dirty="0">
                <a:solidFill>
                  <a:srgbClr val="47353A"/>
                </a:solidFill>
                <a:latin typeface="Times New Roman"/>
                <a:cs typeface="Times New Roman"/>
              </a:rPr>
              <a:t>en </a:t>
            </a:r>
            <a:r>
              <a:rPr sz="3200" spc="-120" dirty="0">
                <a:solidFill>
                  <a:srgbClr val="47353A"/>
                </a:solidFill>
                <a:latin typeface="Times New Roman"/>
                <a:cs typeface="Times New Roman"/>
              </a:rPr>
              <a:t>las </a:t>
            </a:r>
            <a:r>
              <a:rPr sz="3200" spc="-80" dirty="0">
                <a:solidFill>
                  <a:srgbClr val="47353A"/>
                </a:solidFill>
                <a:latin typeface="Times New Roman"/>
                <a:cs typeface="Times New Roman"/>
              </a:rPr>
              <a:t>universidades  </a:t>
            </a:r>
            <a:r>
              <a:rPr sz="3200" spc="-100" dirty="0">
                <a:solidFill>
                  <a:srgbClr val="47353A"/>
                </a:solidFill>
                <a:latin typeface="Times New Roman"/>
                <a:cs typeface="Times New Roman"/>
              </a:rPr>
              <a:t>públicas,</a:t>
            </a:r>
            <a:endParaRPr sz="3200">
              <a:latin typeface="Times New Roman"/>
              <a:cs typeface="Times New Roman"/>
            </a:endParaRPr>
          </a:p>
          <a:p>
            <a:pPr marL="40640" algn="ctr">
              <a:lnSpc>
                <a:spcPct val="100000"/>
              </a:lnSpc>
              <a:spcBef>
                <a:spcPts val="2845"/>
              </a:spcBef>
            </a:pPr>
            <a:r>
              <a:rPr sz="3600" b="1" spc="85" dirty="0">
                <a:solidFill>
                  <a:srgbClr val="3333CC"/>
                </a:solidFill>
                <a:latin typeface="Times New Roman"/>
                <a:cs typeface="Times New Roman"/>
              </a:rPr>
              <a:t>es</a:t>
            </a:r>
            <a:r>
              <a:rPr sz="36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3600" b="1" spc="-80" dirty="0">
                <a:solidFill>
                  <a:srgbClr val="3333CC"/>
                </a:solidFill>
                <a:latin typeface="Times New Roman"/>
                <a:cs typeface="Times New Roman"/>
              </a:rPr>
              <a:t>voluntaria.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50">
              <a:latin typeface="Times New Roman"/>
              <a:cs typeface="Times New Roman"/>
            </a:endParaRPr>
          </a:p>
          <a:p>
            <a:pPr marL="182880" marR="248920" indent="1284605">
              <a:lnSpc>
                <a:spcPct val="79000"/>
              </a:lnSpc>
              <a:spcBef>
                <a:spcPts val="5"/>
              </a:spcBef>
            </a:pPr>
            <a:r>
              <a:rPr sz="3200" spc="-25" dirty="0">
                <a:solidFill>
                  <a:srgbClr val="47353A"/>
                </a:solidFill>
                <a:latin typeface="Times New Roman"/>
                <a:cs typeface="Times New Roman"/>
              </a:rPr>
              <a:t>Por </a:t>
            </a:r>
            <a:r>
              <a:rPr sz="3200" spc="-45" dirty="0">
                <a:solidFill>
                  <a:srgbClr val="47353A"/>
                </a:solidFill>
                <a:latin typeface="Times New Roman"/>
                <a:cs typeface="Times New Roman"/>
              </a:rPr>
              <a:t>acuerdo </a:t>
            </a:r>
            <a:r>
              <a:rPr sz="3200" spc="-25" dirty="0">
                <a:solidFill>
                  <a:srgbClr val="47353A"/>
                </a:solidFill>
                <a:latin typeface="Times New Roman"/>
                <a:cs typeface="Times New Roman"/>
              </a:rPr>
              <a:t>entre </a:t>
            </a:r>
            <a:r>
              <a:rPr sz="3200" spc="-30" dirty="0">
                <a:solidFill>
                  <a:srgbClr val="47353A"/>
                </a:solidFill>
                <a:latin typeface="Times New Roman"/>
                <a:cs typeface="Times New Roman"/>
              </a:rPr>
              <a:t>todas </a:t>
            </a:r>
            <a:r>
              <a:rPr sz="3200" spc="-120" dirty="0">
                <a:solidFill>
                  <a:srgbClr val="47353A"/>
                </a:solidFill>
                <a:latin typeface="Times New Roman"/>
                <a:cs typeface="Times New Roman"/>
              </a:rPr>
              <a:t>las </a:t>
            </a:r>
            <a:r>
              <a:rPr sz="3200" spc="-80" dirty="0">
                <a:solidFill>
                  <a:srgbClr val="47353A"/>
                </a:solidFill>
                <a:latin typeface="Times New Roman"/>
                <a:cs typeface="Times New Roman"/>
              </a:rPr>
              <a:t>universidades  </a:t>
            </a:r>
            <a:r>
              <a:rPr sz="3200" spc="-75" dirty="0">
                <a:solidFill>
                  <a:srgbClr val="47353A"/>
                </a:solidFill>
                <a:latin typeface="Times New Roman"/>
                <a:cs typeface="Times New Roman"/>
              </a:rPr>
              <a:t>públicas </a:t>
            </a:r>
            <a:r>
              <a:rPr sz="3200" spc="-45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3200" spc="-35" dirty="0">
                <a:solidFill>
                  <a:srgbClr val="47353A"/>
                </a:solidFill>
                <a:latin typeface="Times New Roman"/>
                <a:cs typeface="Times New Roman"/>
              </a:rPr>
              <a:t>España, </a:t>
            </a:r>
            <a:r>
              <a:rPr sz="3200" spc="-120" dirty="0">
                <a:solidFill>
                  <a:srgbClr val="47353A"/>
                </a:solidFill>
                <a:latin typeface="Times New Roman"/>
                <a:cs typeface="Times New Roman"/>
              </a:rPr>
              <a:t>las </a:t>
            </a:r>
            <a:r>
              <a:rPr sz="3200" spc="-95" dirty="0">
                <a:solidFill>
                  <a:srgbClr val="47353A"/>
                </a:solidFill>
                <a:latin typeface="Times New Roman"/>
                <a:cs typeface="Times New Roman"/>
              </a:rPr>
              <a:t>calificaciones </a:t>
            </a:r>
            <a:r>
              <a:rPr sz="3200" spc="-45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3200" spc="-65" dirty="0">
                <a:solidFill>
                  <a:srgbClr val="47353A"/>
                </a:solidFill>
                <a:latin typeface="Times New Roman"/>
                <a:cs typeface="Times New Roman"/>
              </a:rPr>
              <a:t>esta</a:t>
            </a:r>
            <a:r>
              <a:rPr sz="3200" spc="36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47353A"/>
                </a:solidFill>
                <a:latin typeface="Times New Roman"/>
                <a:cs typeface="Times New Roman"/>
              </a:rPr>
              <a:t>prueba</a:t>
            </a:r>
            <a:endParaRPr sz="3200">
              <a:latin typeface="Times New Roman"/>
              <a:cs typeface="Times New Roman"/>
            </a:endParaRPr>
          </a:p>
          <a:p>
            <a:pPr marL="27940" algn="ctr">
              <a:lnSpc>
                <a:spcPts val="3100"/>
              </a:lnSpc>
            </a:pPr>
            <a:r>
              <a:rPr sz="3200" spc="-45" dirty="0">
                <a:solidFill>
                  <a:srgbClr val="47353A"/>
                </a:solidFill>
                <a:latin typeface="Times New Roman"/>
                <a:cs typeface="Times New Roman"/>
              </a:rPr>
              <a:t>tienen </a:t>
            </a:r>
            <a:r>
              <a:rPr sz="3200" spc="-110" dirty="0">
                <a:solidFill>
                  <a:srgbClr val="47353A"/>
                </a:solidFill>
                <a:latin typeface="Times New Roman"/>
                <a:cs typeface="Times New Roman"/>
              </a:rPr>
              <a:t>validez </a:t>
            </a:r>
            <a:r>
              <a:rPr sz="3200" spc="-30" dirty="0">
                <a:solidFill>
                  <a:srgbClr val="47353A"/>
                </a:solidFill>
                <a:latin typeface="Times New Roman"/>
                <a:cs typeface="Times New Roman"/>
              </a:rPr>
              <a:t>en todas</a:t>
            </a:r>
            <a:r>
              <a:rPr sz="3200" spc="160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3200" spc="-140" dirty="0">
                <a:solidFill>
                  <a:srgbClr val="47353A"/>
                </a:solidFill>
                <a:latin typeface="Times New Roman"/>
                <a:cs typeface="Times New Roman"/>
              </a:rPr>
              <a:t>ellas.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1793" y="426084"/>
            <a:ext cx="43992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FF0000"/>
                </a:solidFill>
              </a:rPr>
              <a:t>Prueba </a:t>
            </a:r>
            <a:r>
              <a:rPr sz="3300" dirty="0">
                <a:solidFill>
                  <a:srgbClr val="FF0000"/>
                </a:solidFill>
              </a:rPr>
              <a:t>de</a:t>
            </a:r>
            <a:r>
              <a:rPr sz="3300" spc="-55" dirty="0">
                <a:solidFill>
                  <a:srgbClr val="FF0000"/>
                </a:solidFill>
              </a:rPr>
              <a:t> </a:t>
            </a:r>
            <a:r>
              <a:rPr sz="3300" spc="-5" dirty="0">
                <a:solidFill>
                  <a:srgbClr val="FF0000"/>
                </a:solidFill>
              </a:rPr>
              <a:t>Admisión</a:t>
            </a:r>
            <a:endParaRPr sz="3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243" y="1628800"/>
            <a:ext cx="8633460" cy="45745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78765" marR="5080" indent="-266700" algn="just">
              <a:lnSpc>
                <a:spcPts val="2800"/>
              </a:lnSpc>
              <a:spcBef>
                <a:spcPts val="459"/>
              </a:spcBef>
            </a:pPr>
            <a:r>
              <a:rPr sz="2200" spc="125" dirty="0">
                <a:solidFill>
                  <a:srgbClr val="47353A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59454B"/>
                </a:solidFill>
                <a:latin typeface="Helvetica"/>
                <a:cs typeface="Helvetica"/>
              </a:rPr>
              <a:t>  </a:t>
            </a:r>
            <a:r>
              <a:rPr sz="2600" spc="25" dirty="0">
                <a:solidFill>
                  <a:srgbClr val="47353A"/>
                </a:solidFill>
                <a:latin typeface="Times New Roman"/>
                <a:cs typeface="Times New Roman"/>
              </a:rPr>
              <a:t>Es </a:t>
            </a:r>
            <a:r>
              <a:rPr sz="2600" spc="-65" dirty="0">
                <a:solidFill>
                  <a:srgbClr val="47353A"/>
                </a:solidFill>
                <a:latin typeface="Times New Roman"/>
                <a:cs typeface="Times New Roman"/>
              </a:rPr>
              <a:t>aconsejable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hacer </a:t>
            </a:r>
            <a:r>
              <a:rPr sz="2600" spc="-55" dirty="0">
                <a:solidFill>
                  <a:srgbClr val="47353A"/>
                </a:solidFill>
                <a:latin typeface="Times New Roman"/>
                <a:cs typeface="Times New Roman"/>
              </a:rPr>
              <a:t>esta </a:t>
            </a:r>
            <a:r>
              <a:rPr sz="2600" spc="-15" dirty="0">
                <a:solidFill>
                  <a:srgbClr val="47353A"/>
                </a:solidFill>
                <a:latin typeface="Times New Roman"/>
                <a:cs typeface="Times New Roman"/>
              </a:rPr>
              <a:t>prueba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para </a:t>
            </a:r>
            <a:r>
              <a:rPr sz="2600" spc="-80" dirty="0">
                <a:solidFill>
                  <a:srgbClr val="47353A"/>
                </a:solidFill>
                <a:latin typeface="Times New Roman"/>
                <a:cs typeface="Times New Roman"/>
              </a:rPr>
              <a:t>iniciar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los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estudios de </a:t>
            </a:r>
            <a:r>
              <a:rPr sz="2600" spc="-515" dirty="0">
                <a:solidFill>
                  <a:srgbClr val="47353A"/>
                </a:solidFill>
                <a:latin typeface="Times New Roman"/>
                <a:cs typeface="Times New Roman"/>
              </a:rPr>
              <a:t>un  </a:t>
            </a:r>
            <a:r>
              <a:rPr sz="260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Grado </a:t>
            </a:r>
            <a:r>
              <a:rPr sz="26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con </a:t>
            </a:r>
            <a:r>
              <a:rPr sz="26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número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limitado </a:t>
            </a:r>
            <a:r>
              <a:rPr sz="26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de </a:t>
            </a:r>
            <a:r>
              <a:rPr sz="26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plazas</a:t>
            </a:r>
            <a:r>
              <a:rPr sz="2600" spc="-30" dirty="0">
                <a:solidFill>
                  <a:srgbClr val="47353A"/>
                </a:solidFill>
                <a:latin typeface="Times New Roman"/>
                <a:cs typeface="Times New Roman"/>
              </a:rPr>
              <a:t>;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es </a:t>
            </a:r>
            <a:r>
              <a:rPr sz="2600" spc="-75" dirty="0">
                <a:solidFill>
                  <a:srgbClr val="47353A"/>
                </a:solidFill>
                <a:latin typeface="Times New Roman"/>
                <a:cs typeface="Times New Roman"/>
              </a:rPr>
              <a:t>decir, </a:t>
            </a:r>
            <a:r>
              <a:rPr sz="2600" spc="-30" dirty="0">
                <a:solidFill>
                  <a:srgbClr val="47353A"/>
                </a:solidFill>
                <a:latin typeface="Times New Roman"/>
                <a:cs typeface="Times New Roman"/>
              </a:rPr>
              <a:t>cuando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se  </a:t>
            </a:r>
            <a:r>
              <a:rPr sz="2600" spc="-50" dirty="0">
                <a:solidFill>
                  <a:srgbClr val="47353A"/>
                </a:solidFill>
                <a:latin typeface="Times New Roman"/>
                <a:cs typeface="Times New Roman"/>
              </a:rPr>
              <a:t>espera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que </a:t>
            </a:r>
            <a:r>
              <a:rPr sz="2600" spc="-105" dirty="0">
                <a:solidFill>
                  <a:srgbClr val="47353A"/>
                </a:solidFill>
                <a:latin typeface="Times New Roman"/>
                <a:cs typeface="Times New Roman"/>
              </a:rPr>
              <a:t>el </a:t>
            </a:r>
            <a:r>
              <a:rPr sz="2600" spc="-15" dirty="0">
                <a:solidFill>
                  <a:srgbClr val="47353A"/>
                </a:solidFill>
                <a:latin typeface="Times New Roman"/>
                <a:cs typeface="Times New Roman"/>
              </a:rPr>
              <a:t>número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solicitantes </a:t>
            </a:r>
            <a:r>
              <a:rPr sz="2600" spc="-85" dirty="0">
                <a:solidFill>
                  <a:srgbClr val="47353A"/>
                </a:solidFill>
                <a:latin typeface="Times New Roman"/>
                <a:cs typeface="Times New Roman"/>
              </a:rPr>
              <a:t>sea </a:t>
            </a:r>
            <a:r>
              <a:rPr sz="2600" spc="-35" dirty="0">
                <a:solidFill>
                  <a:srgbClr val="47353A"/>
                </a:solidFill>
                <a:latin typeface="Times New Roman"/>
                <a:cs typeface="Times New Roman"/>
              </a:rPr>
              <a:t>superior </a:t>
            </a:r>
            <a:r>
              <a:rPr sz="2600" spc="-114" dirty="0">
                <a:solidFill>
                  <a:srgbClr val="47353A"/>
                </a:solidFill>
                <a:latin typeface="Times New Roman"/>
                <a:cs typeface="Times New Roman"/>
              </a:rPr>
              <a:t>al </a:t>
            </a:r>
            <a:r>
              <a:rPr sz="2600" spc="-15" dirty="0">
                <a:solidFill>
                  <a:srgbClr val="47353A"/>
                </a:solidFill>
                <a:latin typeface="Times New Roman"/>
                <a:cs typeface="Times New Roman"/>
              </a:rPr>
              <a:t>número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plazas</a:t>
            </a:r>
            <a:r>
              <a:rPr sz="2600" spc="-10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ofertadas.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200" spc="125" dirty="0">
                <a:solidFill>
                  <a:srgbClr val="47353A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59454B"/>
                </a:solidFill>
                <a:latin typeface="Helvetica"/>
                <a:cs typeface="Helvetica"/>
              </a:rPr>
              <a:t>  </a:t>
            </a:r>
            <a:r>
              <a:rPr sz="2600" b="1" spc="175" dirty="0">
                <a:solidFill>
                  <a:srgbClr val="0000FF"/>
                </a:solidFill>
                <a:latin typeface="Times New Roman"/>
                <a:cs typeface="Times New Roman"/>
              </a:rPr>
              <a:t>No </a:t>
            </a:r>
            <a:r>
              <a:rPr sz="2600" b="1" spc="60" dirty="0">
                <a:solidFill>
                  <a:srgbClr val="0000FF"/>
                </a:solidFill>
                <a:latin typeface="Times New Roman"/>
                <a:cs typeface="Times New Roman"/>
              </a:rPr>
              <a:t>es </a:t>
            </a:r>
            <a:r>
              <a:rPr sz="2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necesario </a:t>
            </a:r>
            <a:r>
              <a:rPr sz="2600" spc="-25" dirty="0">
                <a:solidFill>
                  <a:srgbClr val="47353A"/>
                </a:solidFill>
                <a:latin typeface="Times New Roman"/>
                <a:cs typeface="Times New Roman"/>
              </a:rPr>
              <a:t>haber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cursado </a:t>
            </a:r>
            <a:r>
              <a:rPr sz="2600" spc="-100" dirty="0">
                <a:solidFill>
                  <a:srgbClr val="47353A"/>
                </a:solidFill>
                <a:latin typeface="Times New Roman"/>
                <a:cs typeface="Times New Roman"/>
              </a:rPr>
              <a:t>las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materias </a:t>
            </a:r>
            <a:r>
              <a:rPr sz="2600" spc="-20" dirty="0">
                <a:solidFill>
                  <a:srgbClr val="47353A"/>
                </a:solidFill>
                <a:latin typeface="Times New Roman"/>
                <a:cs typeface="Times New Roman"/>
              </a:rPr>
              <a:t>objeto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</a:t>
            </a:r>
            <a:r>
              <a:rPr sz="2600" spc="-18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600" spc="-65" dirty="0">
                <a:solidFill>
                  <a:srgbClr val="47353A"/>
                </a:solidFill>
                <a:latin typeface="Times New Roman"/>
                <a:cs typeface="Times New Roman"/>
              </a:rPr>
              <a:t>examen.</a:t>
            </a:r>
            <a:endParaRPr sz="2600" dirty="0">
              <a:latin typeface="Times New Roman"/>
              <a:cs typeface="Times New Roman"/>
            </a:endParaRPr>
          </a:p>
          <a:p>
            <a:pPr marL="278765" marR="5080" indent="-266700" algn="just">
              <a:lnSpc>
                <a:spcPct val="89400"/>
              </a:lnSpc>
              <a:spcBef>
                <a:spcPts val="1410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trike="sngStrike" spc="-50" dirty="0">
                <a:solidFill>
                  <a:srgbClr val="47353A"/>
                </a:solidFill>
                <a:latin typeface="Times New Roman"/>
                <a:cs typeface="Times New Roman"/>
              </a:rPr>
              <a:t>Los </a:t>
            </a:r>
            <a:r>
              <a:rPr sz="2600" strike="sngStrike" spc="-45" dirty="0">
                <a:solidFill>
                  <a:srgbClr val="47353A"/>
                </a:solidFill>
                <a:latin typeface="Times New Roman"/>
                <a:cs typeface="Times New Roman"/>
              </a:rPr>
              <a:t>estudiantes </a:t>
            </a:r>
            <a:r>
              <a:rPr sz="2600" strike="sngStrike" spc="-5" dirty="0">
                <a:solidFill>
                  <a:srgbClr val="47353A"/>
                </a:solidFill>
                <a:latin typeface="Times New Roman"/>
                <a:cs typeface="Times New Roman"/>
              </a:rPr>
              <a:t>podrán </a:t>
            </a:r>
            <a:r>
              <a:rPr sz="2600" strike="sngStrike" spc="-65" dirty="0">
                <a:solidFill>
                  <a:srgbClr val="47353A"/>
                </a:solidFill>
                <a:latin typeface="Times New Roman"/>
                <a:cs typeface="Times New Roman"/>
              </a:rPr>
              <a:t>examinarse </a:t>
            </a:r>
            <a:r>
              <a:rPr sz="2600" strike="sngStrike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b="1" strike="sngStrike" spc="-35" dirty="0">
                <a:solidFill>
                  <a:srgbClr val="0000FF"/>
                </a:solidFill>
                <a:latin typeface="Times New Roman"/>
                <a:cs typeface="Times New Roman"/>
              </a:rPr>
              <a:t>cualquier </a:t>
            </a:r>
            <a:r>
              <a:rPr sz="2600" b="1" strike="sngStrike" spc="-50" dirty="0">
                <a:solidFill>
                  <a:srgbClr val="0000FF"/>
                </a:solidFill>
                <a:latin typeface="Times New Roman"/>
                <a:cs typeface="Times New Roman"/>
              </a:rPr>
              <a:t>materia </a:t>
            </a:r>
            <a:r>
              <a:rPr sz="2600" b="1" strike="sngStrike" spc="-500" dirty="0">
                <a:solidFill>
                  <a:srgbClr val="0000FF"/>
                </a:solidFill>
                <a:latin typeface="Times New Roman"/>
                <a:cs typeface="Times New Roman"/>
              </a:rPr>
              <a:t>de  </a:t>
            </a:r>
            <a:r>
              <a:rPr sz="2600" b="1" strike="sngStrike" spc="-45" dirty="0">
                <a:solidFill>
                  <a:srgbClr val="0000FF"/>
                </a:solidFill>
                <a:latin typeface="Times New Roman"/>
                <a:cs typeface="Times New Roman"/>
              </a:rPr>
              <a:t>troncal </a:t>
            </a:r>
            <a:r>
              <a:rPr sz="2600" strike="sngStrike" spc="-85" dirty="0">
                <a:solidFill>
                  <a:srgbClr val="47353A"/>
                </a:solidFill>
                <a:latin typeface="Times New Roman"/>
                <a:cs typeface="Times New Roman"/>
              </a:rPr>
              <a:t>(se </a:t>
            </a:r>
            <a:r>
              <a:rPr sz="2600" strike="sngStrike" spc="-110" dirty="0">
                <a:solidFill>
                  <a:srgbClr val="47353A"/>
                </a:solidFill>
                <a:latin typeface="Times New Roman"/>
                <a:cs typeface="Times New Roman"/>
              </a:rPr>
              <a:t>haya </a:t>
            </a:r>
            <a:r>
              <a:rPr sz="2600" strike="sngStrike" spc="25" dirty="0">
                <a:solidFill>
                  <a:srgbClr val="47353A"/>
                </a:solidFill>
                <a:latin typeface="Times New Roman"/>
                <a:cs typeface="Times New Roman"/>
              </a:rPr>
              <a:t>o no </a:t>
            </a:r>
            <a:r>
              <a:rPr sz="2600" strike="sngStrike" spc="-45" dirty="0">
                <a:solidFill>
                  <a:srgbClr val="47353A"/>
                </a:solidFill>
                <a:latin typeface="Times New Roman"/>
                <a:cs typeface="Times New Roman"/>
              </a:rPr>
              <a:t>cursado) </a:t>
            </a:r>
            <a:r>
              <a:rPr sz="2600" strike="sngStrike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trike="sngStrike" spc="-15" dirty="0">
                <a:solidFill>
                  <a:srgbClr val="47353A"/>
                </a:solidFill>
                <a:latin typeface="Times New Roman"/>
                <a:cs typeface="Times New Roman"/>
              </a:rPr>
              <a:t>2º </a:t>
            </a:r>
            <a:r>
              <a:rPr sz="2600" strike="sngStrike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trike="sngStrike" spc="-80" dirty="0">
                <a:solidFill>
                  <a:srgbClr val="47353A"/>
                </a:solidFill>
                <a:latin typeface="Times New Roman"/>
                <a:cs typeface="Times New Roman"/>
              </a:rPr>
              <a:t>Bachillerato, </a:t>
            </a:r>
            <a:r>
              <a:rPr sz="2600" strike="sngStrike" spc="-45" dirty="0">
                <a:solidFill>
                  <a:srgbClr val="47353A"/>
                </a:solidFill>
                <a:latin typeface="Times New Roman"/>
                <a:cs typeface="Times New Roman"/>
              </a:rPr>
              <a:t>hasta </a:t>
            </a:r>
            <a:r>
              <a:rPr sz="2600" strike="sngStrike" spc="-5" dirty="0">
                <a:solidFill>
                  <a:srgbClr val="47353A"/>
                </a:solidFill>
                <a:latin typeface="Times New Roman"/>
                <a:cs typeface="Times New Roman"/>
              </a:rPr>
              <a:t>un  </a:t>
            </a:r>
            <a:r>
              <a:rPr sz="2600" strike="sngStrike" spc="-60" dirty="0">
                <a:solidFill>
                  <a:srgbClr val="47353A"/>
                </a:solidFill>
                <a:latin typeface="Times New Roman"/>
                <a:cs typeface="Times New Roman"/>
              </a:rPr>
              <a:t>máximo </a:t>
            </a:r>
            <a:r>
              <a:rPr sz="2600" strike="sngStrike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trike="sngStrike" spc="-85" dirty="0">
                <a:solidFill>
                  <a:srgbClr val="47353A"/>
                </a:solidFill>
                <a:latin typeface="Times New Roman"/>
                <a:cs typeface="Times New Roman"/>
              </a:rPr>
              <a:t>4 </a:t>
            </a:r>
            <a:r>
              <a:rPr sz="2600" strike="sngStrike" spc="10" dirty="0">
                <a:solidFill>
                  <a:srgbClr val="47353A"/>
                </a:solidFill>
                <a:latin typeface="Times New Roman"/>
                <a:cs typeface="Times New Roman"/>
              </a:rPr>
              <a:t>por</a:t>
            </a:r>
            <a:r>
              <a:rPr sz="2600" strike="sngStrike" spc="16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600" strike="sngStrike" spc="-50" dirty="0">
                <a:solidFill>
                  <a:srgbClr val="47353A"/>
                </a:solidFill>
                <a:latin typeface="Times New Roman"/>
                <a:cs typeface="Times New Roman"/>
              </a:rPr>
              <a:t>convocatoria</a:t>
            </a:r>
            <a:r>
              <a:rPr sz="2600" spc="-50" dirty="0">
                <a:solidFill>
                  <a:srgbClr val="47353A"/>
                </a:solidFill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 marL="278765" marR="5080" indent="-266700" algn="just">
              <a:lnSpc>
                <a:spcPct val="89400"/>
              </a:lnSpc>
              <a:spcBef>
                <a:spcPts val="1735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100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6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elección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pc="-100" dirty="0">
                <a:solidFill>
                  <a:srgbClr val="47353A"/>
                </a:solidFill>
                <a:latin typeface="Times New Roman"/>
                <a:cs typeface="Times New Roman"/>
              </a:rPr>
              <a:t>las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materias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examen </a:t>
            </a:r>
            <a:r>
              <a:rPr sz="2600" spc="-114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600" spc="-75" dirty="0">
                <a:solidFill>
                  <a:srgbClr val="47353A"/>
                </a:solidFill>
                <a:latin typeface="Times New Roman"/>
                <a:cs typeface="Times New Roman"/>
              </a:rPr>
              <a:t>realizará </a:t>
            </a:r>
            <a:r>
              <a:rPr sz="2600" spc="-105" dirty="0">
                <a:solidFill>
                  <a:srgbClr val="47353A"/>
                </a:solidFill>
                <a:latin typeface="Times New Roman"/>
                <a:cs typeface="Times New Roman"/>
              </a:rPr>
              <a:t>el </a:t>
            </a:r>
            <a:r>
              <a:rPr sz="2600" spc="-145" dirty="0">
                <a:solidFill>
                  <a:srgbClr val="47353A"/>
                </a:solidFill>
                <a:latin typeface="Times New Roman"/>
                <a:cs typeface="Times New Roman"/>
              </a:rPr>
              <a:t>estudiante  </a:t>
            </a:r>
            <a:r>
              <a:rPr sz="26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al </a:t>
            </a:r>
            <a:r>
              <a:rPr sz="26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formalizar </a:t>
            </a:r>
            <a:r>
              <a:rPr sz="26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la </a:t>
            </a:r>
            <a:r>
              <a:rPr sz="26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matrícula</a:t>
            </a:r>
            <a:r>
              <a:rPr sz="2600" spc="-50" dirty="0">
                <a:solidFill>
                  <a:srgbClr val="47353A"/>
                </a:solidFill>
                <a:latin typeface="Times New Roman"/>
                <a:cs typeface="Times New Roman"/>
              </a:rPr>
              <a:t>,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sin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que </a:t>
            </a:r>
            <a:r>
              <a:rPr sz="2600" spc="-15" dirty="0">
                <a:solidFill>
                  <a:srgbClr val="47353A"/>
                </a:solidFill>
                <a:latin typeface="Times New Roman"/>
                <a:cs typeface="Times New Roman"/>
              </a:rPr>
              <a:t>posteriormente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pueda 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cambiar </a:t>
            </a:r>
            <a:r>
              <a:rPr sz="2600" spc="-50" dirty="0">
                <a:solidFill>
                  <a:srgbClr val="47353A"/>
                </a:solidFill>
                <a:latin typeface="Times New Roman"/>
                <a:cs typeface="Times New Roman"/>
              </a:rPr>
              <a:t>su</a:t>
            </a:r>
            <a:r>
              <a:rPr sz="2600" spc="50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elección.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1793" y="426084"/>
            <a:ext cx="43992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FF0000"/>
                </a:solidFill>
              </a:rPr>
              <a:t>Prueba </a:t>
            </a:r>
            <a:r>
              <a:rPr sz="3300" dirty="0">
                <a:solidFill>
                  <a:srgbClr val="FF0000"/>
                </a:solidFill>
              </a:rPr>
              <a:t>de</a:t>
            </a:r>
            <a:r>
              <a:rPr sz="3300" spc="-55" dirty="0">
                <a:solidFill>
                  <a:srgbClr val="FF0000"/>
                </a:solidFill>
              </a:rPr>
              <a:t> </a:t>
            </a:r>
            <a:r>
              <a:rPr sz="3300" spc="-5" dirty="0">
                <a:solidFill>
                  <a:srgbClr val="FF0000"/>
                </a:solidFill>
              </a:rPr>
              <a:t>Admisión</a:t>
            </a:r>
            <a:endParaRPr sz="3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51418"/>
            <a:ext cx="9143998" cy="706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70141" y="6368710"/>
            <a:ext cx="440880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(SOLO </a:t>
            </a:r>
            <a:r>
              <a:rPr sz="13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VÁLIDAS </a:t>
            </a:r>
            <a:r>
              <a:rPr sz="13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PARA </a:t>
            </a:r>
            <a:r>
              <a:rPr sz="13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UNIVERSIDADES</a:t>
            </a:r>
            <a:r>
              <a:rPr sz="1300" b="1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ANDALUZAS)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1793" y="67548"/>
            <a:ext cx="4399280" cy="94741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3300" spc="-5" dirty="0">
                <a:solidFill>
                  <a:srgbClr val="FF0000"/>
                </a:solidFill>
              </a:rPr>
              <a:t>Prueba </a:t>
            </a:r>
            <a:r>
              <a:rPr sz="3300" dirty="0">
                <a:solidFill>
                  <a:srgbClr val="FF0000"/>
                </a:solidFill>
              </a:rPr>
              <a:t>de</a:t>
            </a:r>
            <a:r>
              <a:rPr sz="3300" spc="-55" dirty="0">
                <a:solidFill>
                  <a:srgbClr val="FF0000"/>
                </a:solidFill>
              </a:rPr>
              <a:t> </a:t>
            </a:r>
            <a:r>
              <a:rPr sz="3300" spc="-5" dirty="0">
                <a:solidFill>
                  <a:srgbClr val="FF0000"/>
                </a:solidFill>
              </a:rPr>
              <a:t>Admisión</a:t>
            </a:r>
            <a:endParaRPr sz="3300"/>
          </a:p>
          <a:p>
            <a:pPr marL="347345">
              <a:lnSpc>
                <a:spcPct val="100000"/>
              </a:lnSpc>
              <a:spcBef>
                <a:spcPts val="175"/>
              </a:spcBef>
            </a:pPr>
            <a:r>
              <a:rPr sz="2400" spc="-45" dirty="0">
                <a:solidFill>
                  <a:srgbClr val="47353A"/>
                </a:solidFill>
                <a:latin typeface="Times New Roman"/>
                <a:cs typeface="Times New Roman"/>
              </a:rPr>
              <a:t>Materias </a:t>
            </a:r>
            <a:r>
              <a:rPr sz="2400" spc="-15" dirty="0">
                <a:solidFill>
                  <a:srgbClr val="47353A"/>
                </a:solidFill>
                <a:latin typeface="Times New Roman"/>
                <a:cs typeface="Times New Roman"/>
              </a:rPr>
              <a:t>objeto </a:t>
            </a:r>
            <a:r>
              <a:rPr sz="2400" spc="15" dirty="0">
                <a:solidFill>
                  <a:srgbClr val="47353A"/>
                </a:solidFill>
                <a:latin typeface="Times New Roman"/>
                <a:cs typeface="Times New Roman"/>
              </a:rPr>
              <a:t>de</a:t>
            </a:r>
            <a:r>
              <a:rPr sz="2400" spc="30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47353A"/>
                </a:solidFill>
                <a:latin typeface="Times New Roman"/>
                <a:cs typeface="Times New Roman"/>
              </a:rPr>
              <a:t>Examen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2827" y="1354357"/>
            <a:ext cx="6838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75" dirty="0">
                <a:solidFill>
                  <a:srgbClr val="47353A"/>
                </a:solidFill>
                <a:latin typeface="Times New Roman"/>
                <a:cs typeface="Times New Roman"/>
              </a:rPr>
              <a:t>A</a:t>
            </a:r>
            <a:r>
              <a:rPr sz="1600" b="1" spc="-110" dirty="0">
                <a:solidFill>
                  <a:srgbClr val="47353A"/>
                </a:solidFill>
                <a:latin typeface="Times New Roman"/>
                <a:cs typeface="Times New Roman"/>
              </a:rPr>
              <a:t>R</a:t>
            </a:r>
            <a:r>
              <a:rPr sz="1600" b="1" spc="25" dirty="0">
                <a:solidFill>
                  <a:srgbClr val="47353A"/>
                </a:solidFill>
                <a:latin typeface="Times New Roman"/>
                <a:cs typeface="Times New Roman"/>
              </a:rPr>
              <a:t>T</a:t>
            </a:r>
            <a:r>
              <a:rPr sz="1600" b="1" spc="-10" dirty="0">
                <a:solidFill>
                  <a:srgbClr val="47353A"/>
                </a:solidFill>
                <a:latin typeface="Times New Roman"/>
                <a:cs typeface="Times New Roman"/>
              </a:rPr>
              <a:t>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42827" y="1687097"/>
            <a:ext cx="3369945" cy="197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Análisis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Musical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II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00"/>
              </a:lnSpc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spc="-25" dirty="0">
                <a:solidFill>
                  <a:srgbClr val="47353A"/>
                </a:solidFill>
                <a:latin typeface="Times New Roman"/>
                <a:cs typeface="Times New Roman"/>
              </a:rPr>
              <a:t>Artes</a:t>
            </a:r>
            <a:r>
              <a:rPr sz="1600" spc="-10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47353A"/>
                </a:solidFill>
                <a:latin typeface="Times New Roman"/>
                <a:cs typeface="Times New Roman"/>
              </a:rPr>
              <a:t>Escénicas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00"/>
              </a:lnSpc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spc="-35" dirty="0">
                <a:solidFill>
                  <a:srgbClr val="47353A"/>
                </a:solidFill>
                <a:latin typeface="Times New Roman"/>
                <a:cs typeface="Times New Roman"/>
              </a:rPr>
              <a:t>Cultura </a:t>
            </a:r>
            <a:r>
              <a:rPr sz="1600" spc="-55" dirty="0">
                <a:solidFill>
                  <a:srgbClr val="47353A"/>
                </a:solidFill>
                <a:latin typeface="Times New Roman"/>
                <a:cs typeface="Times New Roman"/>
              </a:rPr>
              <a:t>Audiovisual</a:t>
            </a:r>
            <a:r>
              <a:rPr sz="1600" spc="25" dirty="0">
                <a:solidFill>
                  <a:srgbClr val="47353A"/>
                </a:solidFill>
                <a:latin typeface="Times New Roman"/>
                <a:cs typeface="Times New Roman"/>
              </a:rPr>
              <a:t> II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10"/>
              </a:lnSpc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Dibujo </a:t>
            </a:r>
            <a:r>
              <a:rPr sz="1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Artístico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II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10"/>
              </a:lnSpc>
              <a:spcBef>
                <a:spcPts val="80"/>
              </a:spcBef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spc="-10" dirty="0">
                <a:solidFill>
                  <a:srgbClr val="47353A"/>
                </a:solidFill>
                <a:latin typeface="Times New Roman"/>
                <a:cs typeface="Times New Roman"/>
              </a:rPr>
              <a:t>Diseño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00"/>
              </a:lnSpc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b="1" dirty="0">
                <a:solidFill>
                  <a:srgbClr val="008000"/>
                </a:solidFill>
                <a:latin typeface="Times New Roman"/>
                <a:cs typeface="Times New Roman"/>
              </a:rPr>
              <a:t>Fundamentos </a:t>
            </a:r>
            <a:r>
              <a:rPr sz="16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del </a:t>
            </a:r>
            <a:r>
              <a:rPr sz="1600" b="1" spc="-55" dirty="0">
                <a:solidFill>
                  <a:srgbClr val="008000"/>
                </a:solidFill>
                <a:latin typeface="Times New Roman"/>
                <a:cs typeface="Times New Roman"/>
              </a:rPr>
              <a:t>Arte</a:t>
            </a:r>
            <a:r>
              <a:rPr sz="1600" b="1" spc="-1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8000"/>
                </a:solidFill>
                <a:latin typeface="Times New Roman"/>
                <a:cs typeface="Times New Roman"/>
              </a:rPr>
              <a:t>II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00"/>
              </a:lnSpc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Historia 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sz="1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la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Música </a:t>
            </a:r>
            <a:r>
              <a:rPr sz="1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y 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sz="1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16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Danza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910"/>
              </a:lnSpc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Técnicas 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de Exp.</a:t>
            </a:r>
            <a:r>
              <a:rPr sz="1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Gráfico-Plástica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307" y="2126124"/>
            <a:ext cx="10147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47353A"/>
                </a:solidFill>
                <a:latin typeface="Times New Roman"/>
                <a:cs typeface="Times New Roman"/>
              </a:rPr>
              <a:t>CIENCIAS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307" y="2459372"/>
            <a:ext cx="4037329" cy="27051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spc="-10" dirty="0">
                <a:solidFill>
                  <a:srgbClr val="47353A"/>
                </a:solidFill>
                <a:latin typeface="Times New Roman"/>
                <a:cs typeface="Times New Roman"/>
              </a:rPr>
              <a:t>Economía </a:t>
            </a:r>
            <a:r>
              <a:rPr sz="1600" spc="-25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1600" spc="-70" dirty="0">
                <a:solidFill>
                  <a:srgbClr val="47353A"/>
                </a:solidFill>
                <a:latin typeface="Times New Roman"/>
                <a:cs typeface="Times New Roman"/>
              </a:rPr>
              <a:t>la</a:t>
            </a:r>
            <a:r>
              <a:rPr sz="1600" spc="1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7353A"/>
                </a:solidFill>
                <a:latin typeface="Times New Roman"/>
                <a:cs typeface="Times New Roman"/>
              </a:rPr>
              <a:t>Empresa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spc="-55" dirty="0">
                <a:solidFill>
                  <a:srgbClr val="47353A"/>
                </a:solidFill>
                <a:latin typeface="Times New Roman"/>
                <a:cs typeface="Times New Roman"/>
              </a:rPr>
              <a:t>Biología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spc="-15" dirty="0">
                <a:solidFill>
                  <a:srgbClr val="47353A"/>
                </a:solidFill>
                <a:latin typeface="Times New Roman"/>
                <a:cs typeface="Times New Roman"/>
              </a:rPr>
              <a:t>Dibujo </a:t>
            </a:r>
            <a:r>
              <a:rPr sz="1600" spc="-30" dirty="0">
                <a:solidFill>
                  <a:srgbClr val="47353A"/>
                </a:solidFill>
                <a:latin typeface="Times New Roman"/>
                <a:cs typeface="Times New Roman"/>
              </a:rPr>
              <a:t>Técnico</a:t>
            </a:r>
            <a:r>
              <a:rPr sz="1600" spc="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1600" spc="25" dirty="0">
                <a:solidFill>
                  <a:srgbClr val="47353A"/>
                </a:solidFill>
                <a:latin typeface="Times New Roman"/>
                <a:cs typeface="Times New Roman"/>
              </a:rPr>
              <a:t>II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spc="-50" dirty="0">
                <a:solidFill>
                  <a:srgbClr val="47353A"/>
                </a:solidFill>
                <a:latin typeface="Times New Roman"/>
                <a:cs typeface="Times New Roman"/>
              </a:rPr>
              <a:t>Física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spc="-30" dirty="0">
                <a:solidFill>
                  <a:srgbClr val="47353A"/>
                </a:solidFill>
                <a:latin typeface="Times New Roman"/>
                <a:cs typeface="Times New Roman"/>
              </a:rPr>
              <a:t>Geología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spc="-35" dirty="0">
                <a:solidFill>
                  <a:srgbClr val="47353A"/>
                </a:solidFill>
                <a:latin typeface="Times New Roman"/>
                <a:cs typeface="Times New Roman"/>
              </a:rPr>
              <a:t>Química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b="1" spc="-10" dirty="0">
                <a:solidFill>
                  <a:srgbClr val="008000"/>
                </a:solidFill>
                <a:latin typeface="Times New Roman"/>
                <a:cs typeface="Times New Roman"/>
              </a:rPr>
              <a:t>Matemáticas </a:t>
            </a:r>
            <a:r>
              <a:rPr sz="1600" b="1" spc="-15" dirty="0">
                <a:solidFill>
                  <a:srgbClr val="008000"/>
                </a:solidFill>
                <a:latin typeface="Times New Roman"/>
                <a:cs typeface="Times New Roman"/>
              </a:rPr>
              <a:t>Aplicadas </a:t>
            </a:r>
            <a:r>
              <a:rPr sz="1600" b="1" spc="-35" dirty="0">
                <a:solidFill>
                  <a:srgbClr val="008000"/>
                </a:solidFill>
                <a:latin typeface="Times New Roman"/>
                <a:cs typeface="Times New Roman"/>
              </a:rPr>
              <a:t>a </a:t>
            </a:r>
            <a:r>
              <a:rPr sz="1600" b="1" spc="-10" dirty="0">
                <a:solidFill>
                  <a:srgbClr val="008000"/>
                </a:solidFill>
                <a:latin typeface="Times New Roman"/>
                <a:cs typeface="Times New Roman"/>
              </a:rPr>
              <a:t>las </a:t>
            </a:r>
            <a:r>
              <a:rPr sz="1600" b="1" spc="-75" dirty="0">
                <a:solidFill>
                  <a:srgbClr val="008000"/>
                </a:solidFill>
                <a:latin typeface="Times New Roman"/>
                <a:cs typeface="Times New Roman"/>
              </a:rPr>
              <a:t>CC </a:t>
            </a:r>
            <a:r>
              <a:rPr sz="1600" b="1" dirty="0">
                <a:solidFill>
                  <a:srgbClr val="008000"/>
                </a:solidFill>
                <a:latin typeface="Times New Roman"/>
                <a:cs typeface="Times New Roman"/>
              </a:rPr>
              <a:t>Sociales</a:t>
            </a:r>
            <a:r>
              <a:rPr sz="1600" b="1" spc="8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8000"/>
                </a:solidFill>
                <a:latin typeface="Times New Roman"/>
                <a:cs typeface="Times New Roman"/>
              </a:rPr>
              <a:t>II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b="1" spc="-10" dirty="0">
                <a:solidFill>
                  <a:srgbClr val="008000"/>
                </a:solidFill>
                <a:latin typeface="Times New Roman"/>
                <a:cs typeface="Times New Roman"/>
              </a:rPr>
              <a:t>Matemáticas </a:t>
            </a:r>
            <a:r>
              <a:rPr sz="1600" b="1" spc="5" dirty="0">
                <a:solidFill>
                  <a:srgbClr val="008000"/>
                </a:solidFill>
                <a:latin typeface="Times New Roman"/>
                <a:cs typeface="Times New Roman"/>
              </a:rPr>
              <a:t>II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Ciencias 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sz="16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la </a:t>
            </a:r>
            <a:r>
              <a:rPr sz="16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Tierra </a:t>
            </a:r>
            <a:r>
              <a:rPr sz="1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y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del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Medio</a:t>
            </a:r>
            <a:r>
              <a:rPr sz="16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Ambiente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  <a:tabLst>
                <a:tab pos="285115" algn="l"/>
              </a:tabLst>
            </a:pPr>
            <a:r>
              <a:rPr sz="1350" spc="7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350" spc="75" dirty="0">
                <a:solidFill>
                  <a:srgbClr val="828287"/>
                </a:solidFill>
                <a:latin typeface="Helvetica"/>
                <a:cs typeface="Helvetica"/>
              </a:rPr>
              <a:t> 	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Tecnología </a:t>
            </a:r>
            <a:r>
              <a:rPr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Industrial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2827" y="3874636"/>
            <a:ext cx="23945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5" dirty="0">
                <a:solidFill>
                  <a:srgbClr val="47353A"/>
                </a:solidFill>
                <a:latin typeface="Times New Roman"/>
                <a:cs typeface="Times New Roman"/>
              </a:rPr>
              <a:t>HUMANIDADES </a:t>
            </a:r>
            <a:r>
              <a:rPr sz="1600" b="1" spc="-110" dirty="0">
                <a:solidFill>
                  <a:srgbClr val="47353A"/>
                </a:solidFill>
                <a:latin typeface="Times New Roman"/>
                <a:cs typeface="Times New Roman"/>
              </a:rPr>
              <a:t>Y</a:t>
            </a:r>
            <a:r>
              <a:rPr sz="1600" b="1" spc="-60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47353A"/>
                </a:solidFill>
                <a:latin typeface="Times New Roman"/>
                <a:cs typeface="Times New Roman"/>
              </a:rPr>
              <a:t>CC.SS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42827" y="4207376"/>
            <a:ext cx="253238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500" spc="10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500" spc="10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1800" spc="-10" dirty="0">
                <a:solidFill>
                  <a:srgbClr val="47353A"/>
                </a:solidFill>
                <a:latin typeface="Times New Roman"/>
                <a:cs typeface="Times New Roman"/>
              </a:rPr>
              <a:t>Economía </a:t>
            </a:r>
            <a:r>
              <a:rPr sz="1800" spc="-25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1800" spc="-80" dirty="0">
                <a:solidFill>
                  <a:srgbClr val="47353A"/>
                </a:solidFill>
                <a:latin typeface="Times New Roman"/>
                <a:cs typeface="Times New Roman"/>
              </a:rPr>
              <a:t>la</a:t>
            </a:r>
            <a:r>
              <a:rPr sz="1800" spc="-140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rgbClr val="47353A"/>
                </a:solidFill>
                <a:latin typeface="Times New Roman"/>
                <a:cs typeface="Times New Roman"/>
              </a:rPr>
              <a:t>Empresa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0"/>
              </a:lnSpc>
            </a:pPr>
            <a:r>
              <a:rPr sz="1500" spc="10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500" spc="100" dirty="0">
                <a:solidFill>
                  <a:srgbClr val="828287"/>
                </a:solidFill>
                <a:latin typeface="Helvetica"/>
                <a:cs typeface="Helvetica"/>
              </a:rPr>
              <a:t> </a:t>
            </a:r>
            <a:r>
              <a:rPr sz="1500" spc="500" dirty="0">
                <a:solidFill>
                  <a:srgbClr val="828287"/>
                </a:solidFill>
                <a:latin typeface="Helvetica"/>
                <a:cs typeface="Helvetica"/>
              </a:rPr>
              <a:t> </a:t>
            </a:r>
            <a:r>
              <a:rPr sz="1800" spc="-30" dirty="0">
                <a:solidFill>
                  <a:srgbClr val="47353A"/>
                </a:solidFill>
                <a:latin typeface="Times New Roman"/>
                <a:cs typeface="Times New Roman"/>
              </a:rPr>
              <a:t>Geografía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0"/>
              </a:lnSpc>
              <a:spcBef>
                <a:spcPts val="40"/>
              </a:spcBef>
            </a:pPr>
            <a:r>
              <a:rPr sz="1500" spc="10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500" spc="10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1800" spc="-20" dirty="0">
                <a:solidFill>
                  <a:srgbClr val="47353A"/>
                </a:solidFill>
                <a:latin typeface="Times New Roman"/>
                <a:cs typeface="Times New Roman"/>
              </a:rPr>
              <a:t>Griego</a:t>
            </a:r>
            <a:r>
              <a:rPr sz="1800" spc="-12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1800" spc="25" dirty="0">
                <a:solidFill>
                  <a:srgbClr val="47353A"/>
                </a:solidFill>
                <a:latin typeface="Times New Roman"/>
                <a:cs typeface="Times New Roman"/>
              </a:rPr>
              <a:t>II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0"/>
              </a:lnSpc>
            </a:pPr>
            <a:r>
              <a:rPr sz="1500" spc="10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500" spc="10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1800" spc="-25" dirty="0">
                <a:solidFill>
                  <a:srgbClr val="47353A"/>
                </a:solidFill>
                <a:latin typeface="Times New Roman"/>
                <a:cs typeface="Times New Roman"/>
              </a:rPr>
              <a:t>Historia de </a:t>
            </a:r>
            <a:r>
              <a:rPr sz="1800" spc="-80" dirty="0">
                <a:solidFill>
                  <a:srgbClr val="47353A"/>
                </a:solidFill>
                <a:latin typeface="Times New Roman"/>
                <a:cs typeface="Times New Roman"/>
              </a:rPr>
              <a:t>la</a:t>
            </a:r>
            <a:r>
              <a:rPr sz="1800" spc="-110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47353A"/>
                </a:solidFill>
                <a:latin typeface="Times New Roman"/>
                <a:cs typeface="Times New Roman"/>
              </a:rPr>
              <a:t>Filosofía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500" spc="10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500" spc="10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1800" spc="-25" dirty="0">
                <a:solidFill>
                  <a:srgbClr val="47353A"/>
                </a:solidFill>
                <a:latin typeface="Times New Roman"/>
                <a:cs typeface="Times New Roman"/>
              </a:rPr>
              <a:t>Historia </a:t>
            </a:r>
            <a:r>
              <a:rPr sz="1800" spc="-50" dirty="0">
                <a:solidFill>
                  <a:srgbClr val="47353A"/>
                </a:solidFill>
                <a:latin typeface="Times New Roman"/>
                <a:cs typeface="Times New Roman"/>
              </a:rPr>
              <a:t>del</a:t>
            </a:r>
            <a:r>
              <a:rPr sz="1800" spc="-10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7353A"/>
                </a:solidFill>
                <a:latin typeface="Times New Roman"/>
                <a:cs typeface="Times New Roman"/>
              </a:rPr>
              <a:t>Arte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500" spc="10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1500" spc="10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1800" b="1" spc="-30" dirty="0">
                <a:solidFill>
                  <a:srgbClr val="008000"/>
                </a:solidFill>
                <a:latin typeface="Times New Roman"/>
                <a:cs typeface="Times New Roman"/>
              </a:rPr>
              <a:t>Latín</a:t>
            </a:r>
            <a:r>
              <a:rPr sz="1800" b="1" spc="-12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8000"/>
                </a:solidFill>
                <a:latin typeface="Times New Roman"/>
                <a:cs typeface="Times New Roman"/>
              </a:rPr>
              <a:t>II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8" y="1954086"/>
            <a:ext cx="8633460" cy="23749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78765" marR="5080" indent="-266700" algn="just">
              <a:lnSpc>
                <a:spcPct val="91000"/>
              </a:lnSpc>
              <a:spcBef>
                <a:spcPts val="380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90" dirty="0">
                <a:solidFill>
                  <a:srgbClr val="47353A"/>
                </a:solidFill>
                <a:latin typeface="Times New Roman"/>
                <a:cs typeface="Times New Roman"/>
              </a:rPr>
              <a:t>Las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materias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generales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troncales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según </a:t>
            </a:r>
            <a:r>
              <a:rPr sz="2600" spc="-55" dirty="0">
                <a:solidFill>
                  <a:srgbClr val="47353A"/>
                </a:solidFill>
                <a:latin typeface="Times New Roman"/>
                <a:cs typeface="Times New Roman"/>
              </a:rPr>
              <a:t>modalidad,</a:t>
            </a:r>
            <a:r>
              <a:rPr sz="2600" spc="300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600" spc="-175" dirty="0">
                <a:solidFill>
                  <a:srgbClr val="47353A"/>
                </a:solidFill>
                <a:latin typeface="Times New Roman"/>
                <a:cs typeface="Times New Roman"/>
              </a:rPr>
              <a:t>examinadas  </a:t>
            </a:r>
            <a:r>
              <a:rPr sz="2600" spc="-25" dirty="0">
                <a:solidFill>
                  <a:srgbClr val="47353A"/>
                </a:solidFill>
                <a:latin typeface="Times New Roman"/>
                <a:cs typeface="Times New Roman"/>
              </a:rPr>
              <a:t>en </a:t>
            </a:r>
            <a:r>
              <a:rPr sz="2600" spc="-114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600" spc="-95" dirty="0">
                <a:solidFill>
                  <a:srgbClr val="47353A"/>
                </a:solidFill>
                <a:latin typeface="Times New Roman"/>
                <a:cs typeface="Times New Roman"/>
              </a:rPr>
              <a:t>PEvAU, </a:t>
            </a:r>
            <a:r>
              <a:rPr sz="26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contarán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también </a:t>
            </a:r>
            <a:r>
              <a:rPr sz="2600" spc="-15" dirty="0">
                <a:solidFill>
                  <a:srgbClr val="47353A"/>
                </a:solidFill>
                <a:latin typeface="Times New Roman"/>
                <a:cs typeface="Times New Roman"/>
              </a:rPr>
              <a:t>como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materias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pc="-114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600" spc="-15" dirty="0">
                <a:solidFill>
                  <a:srgbClr val="47353A"/>
                </a:solidFill>
                <a:latin typeface="Times New Roman"/>
                <a:cs typeface="Times New Roman"/>
              </a:rPr>
              <a:t>Prueba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 </a:t>
            </a:r>
            <a:r>
              <a:rPr sz="2600" spc="-55" dirty="0">
                <a:solidFill>
                  <a:srgbClr val="47353A"/>
                </a:solidFill>
                <a:latin typeface="Times New Roman"/>
                <a:cs typeface="Times New Roman"/>
              </a:rPr>
              <a:t>Admisión </a:t>
            </a:r>
            <a:r>
              <a:rPr sz="2600" spc="-100" dirty="0">
                <a:solidFill>
                  <a:srgbClr val="47353A"/>
                </a:solidFill>
                <a:latin typeface="Times New Roman"/>
                <a:cs typeface="Times New Roman"/>
              </a:rPr>
              <a:t>si </a:t>
            </a:r>
            <a:r>
              <a:rPr sz="2600" spc="-50" dirty="0">
                <a:solidFill>
                  <a:srgbClr val="47353A"/>
                </a:solidFill>
                <a:latin typeface="Times New Roman"/>
                <a:cs typeface="Times New Roman"/>
              </a:rPr>
              <a:t>su </a:t>
            </a:r>
            <a:r>
              <a:rPr sz="2600" spc="-80" dirty="0">
                <a:solidFill>
                  <a:srgbClr val="47353A"/>
                </a:solidFill>
                <a:latin typeface="Times New Roman"/>
                <a:cs typeface="Times New Roman"/>
              </a:rPr>
              <a:t>calificación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es </a:t>
            </a:r>
            <a:r>
              <a:rPr sz="2600" spc="-75" dirty="0">
                <a:solidFill>
                  <a:srgbClr val="47353A"/>
                </a:solidFill>
                <a:latin typeface="Times New Roman"/>
                <a:cs typeface="Times New Roman"/>
              </a:rPr>
              <a:t>mayor </a:t>
            </a:r>
            <a:r>
              <a:rPr sz="2600" spc="25" dirty="0">
                <a:solidFill>
                  <a:srgbClr val="47353A"/>
                </a:solidFill>
                <a:latin typeface="Times New Roman"/>
                <a:cs typeface="Times New Roman"/>
              </a:rPr>
              <a:t>o </a:t>
            </a:r>
            <a:r>
              <a:rPr sz="2600" spc="-110" dirty="0">
                <a:solidFill>
                  <a:srgbClr val="47353A"/>
                </a:solidFill>
                <a:latin typeface="Times New Roman"/>
                <a:cs typeface="Times New Roman"/>
              </a:rPr>
              <a:t>igual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que</a:t>
            </a:r>
            <a:r>
              <a:rPr sz="2600" spc="500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600" spc="-85" dirty="0">
                <a:solidFill>
                  <a:srgbClr val="47353A"/>
                </a:solidFill>
                <a:latin typeface="Times New Roman"/>
                <a:cs typeface="Times New Roman"/>
              </a:rPr>
              <a:t>5.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278765" marR="5715" indent="-266700" algn="just">
              <a:lnSpc>
                <a:spcPts val="2880"/>
              </a:lnSpc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50" dirty="0">
                <a:solidFill>
                  <a:srgbClr val="47353A"/>
                </a:solidFill>
                <a:latin typeface="Times New Roman"/>
                <a:cs typeface="Times New Roman"/>
              </a:rPr>
              <a:t>Los </a:t>
            </a:r>
            <a:r>
              <a:rPr sz="2600" spc="-65" dirty="0">
                <a:solidFill>
                  <a:srgbClr val="47353A"/>
                </a:solidFill>
                <a:latin typeface="Times New Roman"/>
                <a:cs typeface="Times New Roman"/>
              </a:rPr>
              <a:t>exámenes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pc="-114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600" spc="-15" dirty="0">
                <a:solidFill>
                  <a:srgbClr val="47353A"/>
                </a:solidFill>
                <a:latin typeface="Times New Roman"/>
                <a:cs typeface="Times New Roman"/>
              </a:rPr>
              <a:t>Prueba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pc="-55" dirty="0">
                <a:solidFill>
                  <a:srgbClr val="47353A"/>
                </a:solidFill>
                <a:latin typeface="Times New Roman"/>
                <a:cs typeface="Times New Roman"/>
              </a:rPr>
              <a:t>Admisión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serán </a:t>
            </a:r>
            <a:r>
              <a:rPr sz="2600" spc="-55" dirty="0">
                <a:solidFill>
                  <a:srgbClr val="47353A"/>
                </a:solidFill>
                <a:latin typeface="Times New Roman"/>
                <a:cs typeface="Times New Roman"/>
              </a:rPr>
              <a:t>simultáneos  </a:t>
            </a:r>
            <a:r>
              <a:rPr sz="2600" spc="-245" dirty="0">
                <a:solidFill>
                  <a:srgbClr val="47353A"/>
                </a:solidFill>
                <a:latin typeface="Times New Roman"/>
                <a:cs typeface="Times New Roman"/>
              </a:rPr>
              <a:t>con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los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pc="-114" dirty="0">
                <a:solidFill>
                  <a:srgbClr val="47353A"/>
                </a:solidFill>
                <a:latin typeface="Times New Roman"/>
                <a:cs typeface="Times New Roman"/>
              </a:rPr>
              <a:t>la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600" spc="-95" dirty="0">
                <a:solidFill>
                  <a:srgbClr val="47353A"/>
                </a:solidFill>
                <a:latin typeface="Times New Roman"/>
                <a:cs typeface="Times New Roman"/>
              </a:rPr>
              <a:t>PEvAU.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1793" y="426084"/>
            <a:ext cx="43992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FF0000"/>
                </a:solidFill>
              </a:rPr>
              <a:t>Prueba </a:t>
            </a:r>
            <a:r>
              <a:rPr sz="3300" dirty="0">
                <a:solidFill>
                  <a:srgbClr val="FF0000"/>
                </a:solidFill>
              </a:rPr>
              <a:t>de</a:t>
            </a:r>
            <a:r>
              <a:rPr sz="3300" spc="-55" dirty="0">
                <a:solidFill>
                  <a:srgbClr val="FF0000"/>
                </a:solidFill>
              </a:rPr>
              <a:t> </a:t>
            </a:r>
            <a:r>
              <a:rPr sz="3300" spc="-5" dirty="0">
                <a:solidFill>
                  <a:srgbClr val="FF0000"/>
                </a:solidFill>
              </a:rPr>
              <a:t>Admisión</a:t>
            </a:r>
            <a:endParaRPr sz="3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8" y="1557338"/>
            <a:ext cx="8632825" cy="35839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78765" marR="5080" indent="-266700" algn="just">
              <a:lnSpc>
                <a:spcPts val="2800"/>
              </a:lnSpc>
              <a:spcBef>
                <a:spcPts val="459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Cada </a:t>
            </a:r>
            <a:r>
              <a:rPr sz="2600" spc="-35" dirty="0">
                <a:solidFill>
                  <a:srgbClr val="47353A"/>
                </a:solidFill>
                <a:latin typeface="Times New Roman"/>
                <a:cs typeface="Times New Roman"/>
              </a:rPr>
              <a:t>una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pc="-100" dirty="0">
                <a:solidFill>
                  <a:srgbClr val="47353A"/>
                </a:solidFill>
                <a:latin typeface="Times New Roman"/>
                <a:cs typeface="Times New Roman"/>
              </a:rPr>
              <a:t>las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materias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troncales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examinadas se </a:t>
            </a:r>
            <a:r>
              <a:rPr sz="2600" spc="-90" dirty="0">
                <a:solidFill>
                  <a:srgbClr val="47353A"/>
                </a:solidFill>
                <a:latin typeface="Times New Roman"/>
                <a:cs typeface="Times New Roman"/>
              </a:rPr>
              <a:t>calificará </a:t>
            </a:r>
            <a:r>
              <a:rPr sz="26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de </a:t>
            </a:r>
            <a:r>
              <a:rPr sz="2600" b="1" spc="-1140" dirty="0">
                <a:solidFill>
                  <a:srgbClr val="0000FF"/>
                </a:solidFill>
                <a:latin typeface="Times New Roman"/>
                <a:cs typeface="Times New Roman"/>
              </a:rPr>
              <a:t>0 </a:t>
            </a:r>
            <a:r>
              <a:rPr sz="2600" b="1" spc="3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a </a:t>
            </a:r>
            <a:r>
              <a:rPr sz="2600" b="1" spc="-18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  <a:r>
              <a:rPr sz="26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puntos</a:t>
            </a:r>
            <a:r>
              <a:rPr sz="2600" spc="-10" dirty="0">
                <a:solidFill>
                  <a:srgbClr val="47353A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Times New Roman"/>
              <a:cs typeface="Times New Roman"/>
            </a:endParaRPr>
          </a:p>
          <a:p>
            <a:pPr marL="278765" marR="5080" indent="-266700" algn="just">
              <a:lnSpc>
                <a:spcPct val="89400"/>
              </a:lnSpc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Sólo </a:t>
            </a:r>
            <a:r>
              <a:rPr sz="26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tendrá </a:t>
            </a:r>
            <a:r>
              <a:rPr sz="26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validez </a:t>
            </a:r>
            <a:r>
              <a:rPr sz="26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la </a:t>
            </a:r>
            <a:r>
              <a:rPr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calificación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los </a:t>
            </a:r>
            <a:r>
              <a:rPr sz="2600" spc="-65" dirty="0">
                <a:solidFill>
                  <a:srgbClr val="47353A"/>
                </a:solidFill>
                <a:latin typeface="Times New Roman"/>
                <a:cs typeface="Times New Roman"/>
              </a:rPr>
              <a:t>exámenes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pc="-320" dirty="0">
                <a:solidFill>
                  <a:srgbClr val="47353A"/>
                </a:solidFill>
                <a:latin typeface="Times New Roman"/>
                <a:cs typeface="Times New Roman"/>
              </a:rPr>
              <a:t>esta  </a:t>
            </a:r>
            <a:r>
              <a:rPr sz="26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prueba </a:t>
            </a:r>
            <a:r>
              <a:rPr sz="26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si </a:t>
            </a:r>
            <a:r>
              <a:rPr sz="2600" b="1" spc="60" dirty="0">
                <a:solidFill>
                  <a:srgbClr val="0000FF"/>
                </a:solidFill>
                <a:latin typeface="Times New Roman"/>
                <a:cs typeface="Times New Roman"/>
              </a:rPr>
              <a:t>se </a:t>
            </a:r>
            <a:r>
              <a:rPr sz="26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ha </a:t>
            </a:r>
            <a:r>
              <a:rPr sz="26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superado </a:t>
            </a:r>
            <a:r>
              <a:rPr sz="26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la </a:t>
            </a:r>
            <a:r>
              <a:rPr sz="26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prueba </a:t>
            </a:r>
            <a:r>
              <a:rPr sz="26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de </a:t>
            </a:r>
            <a:r>
              <a:rPr sz="26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acceso </a:t>
            </a:r>
            <a:r>
              <a:rPr sz="2600" spc="25" dirty="0">
                <a:solidFill>
                  <a:srgbClr val="47353A"/>
                </a:solidFill>
                <a:latin typeface="Times New Roman"/>
                <a:cs typeface="Times New Roman"/>
              </a:rPr>
              <a:t>o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se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tiene  </a:t>
            </a:r>
            <a:r>
              <a:rPr sz="2600" spc="-65" dirty="0">
                <a:solidFill>
                  <a:srgbClr val="47353A"/>
                </a:solidFill>
                <a:latin typeface="Times New Roman"/>
                <a:cs typeface="Times New Roman"/>
              </a:rPr>
              <a:t>acceso </a:t>
            </a:r>
            <a:r>
              <a:rPr sz="2600" spc="-100" dirty="0">
                <a:solidFill>
                  <a:srgbClr val="47353A"/>
                </a:solidFill>
                <a:latin typeface="Times New Roman"/>
                <a:cs typeface="Times New Roman"/>
              </a:rPr>
              <a:t>a </a:t>
            </a:r>
            <a:r>
              <a:rPr sz="2600" spc="-114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600" spc="-65" dirty="0">
                <a:solidFill>
                  <a:srgbClr val="47353A"/>
                </a:solidFill>
                <a:latin typeface="Times New Roman"/>
                <a:cs typeface="Times New Roman"/>
              </a:rPr>
              <a:t>universidad </a:t>
            </a:r>
            <a:r>
              <a:rPr sz="2600" spc="10" dirty="0">
                <a:solidFill>
                  <a:srgbClr val="47353A"/>
                </a:solidFill>
                <a:latin typeface="Times New Roman"/>
                <a:cs typeface="Times New Roman"/>
              </a:rPr>
              <a:t>por </a:t>
            </a:r>
            <a:r>
              <a:rPr sz="2600" spc="-80" dirty="0">
                <a:solidFill>
                  <a:srgbClr val="47353A"/>
                </a:solidFill>
                <a:latin typeface="Times New Roman"/>
                <a:cs typeface="Times New Roman"/>
              </a:rPr>
              <a:t>Ciclo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Formativo de </a:t>
            </a:r>
            <a:r>
              <a:rPr sz="2600" spc="5" dirty="0">
                <a:solidFill>
                  <a:srgbClr val="47353A"/>
                </a:solidFill>
                <a:latin typeface="Times New Roman"/>
                <a:cs typeface="Times New Roman"/>
              </a:rPr>
              <a:t>Grado</a:t>
            </a:r>
            <a:r>
              <a:rPr sz="2600" spc="52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600" spc="-65" dirty="0">
                <a:solidFill>
                  <a:srgbClr val="47353A"/>
                </a:solidFill>
                <a:latin typeface="Times New Roman"/>
                <a:cs typeface="Times New Roman"/>
              </a:rPr>
              <a:t>Superior.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00">
              <a:latin typeface="Times New Roman"/>
              <a:cs typeface="Times New Roman"/>
            </a:endParaRPr>
          </a:p>
          <a:p>
            <a:pPr marL="278765" marR="5080" indent="-266700" algn="just">
              <a:lnSpc>
                <a:spcPts val="2780"/>
              </a:lnSpc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Una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materia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se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considera </a:t>
            </a:r>
            <a:r>
              <a:rPr sz="26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superada </a:t>
            </a:r>
            <a:r>
              <a:rPr sz="2600" spc="-30" dirty="0">
                <a:solidFill>
                  <a:srgbClr val="47353A"/>
                </a:solidFill>
                <a:latin typeface="Times New Roman"/>
                <a:cs typeface="Times New Roman"/>
              </a:rPr>
              <a:t>cuando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se </a:t>
            </a:r>
            <a:r>
              <a:rPr sz="2600" spc="-25" dirty="0">
                <a:solidFill>
                  <a:srgbClr val="47353A"/>
                </a:solidFill>
                <a:latin typeface="Times New Roman"/>
                <a:cs typeface="Times New Roman"/>
              </a:rPr>
              <a:t>obtenga </a:t>
            </a:r>
            <a:r>
              <a:rPr sz="2600" spc="-35" dirty="0">
                <a:solidFill>
                  <a:srgbClr val="47353A"/>
                </a:solidFill>
                <a:latin typeface="Times New Roman"/>
                <a:cs typeface="Times New Roman"/>
              </a:rPr>
              <a:t>una </a:t>
            </a:r>
            <a:r>
              <a:rPr sz="2600" b="1" spc="-275" dirty="0">
                <a:solidFill>
                  <a:srgbClr val="0000FF"/>
                </a:solidFill>
                <a:latin typeface="Times New Roman"/>
                <a:cs typeface="Times New Roman"/>
              </a:rPr>
              <a:t>nota  </a:t>
            </a:r>
            <a:r>
              <a:rPr sz="26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superior </a:t>
            </a:r>
            <a:r>
              <a:rPr sz="2600" b="1" spc="50" dirty="0">
                <a:solidFill>
                  <a:srgbClr val="0000FF"/>
                </a:solidFill>
                <a:latin typeface="Times New Roman"/>
                <a:cs typeface="Times New Roman"/>
              </a:rPr>
              <a:t>o </a:t>
            </a:r>
            <a:r>
              <a:rPr sz="2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igual </a:t>
            </a:r>
            <a:r>
              <a:rPr sz="26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a </a:t>
            </a:r>
            <a:r>
              <a:rPr sz="260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5 </a:t>
            </a:r>
            <a:r>
              <a:rPr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puntos </a:t>
            </a:r>
            <a:r>
              <a:rPr sz="2600" spc="-25" dirty="0">
                <a:solidFill>
                  <a:srgbClr val="47353A"/>
                </a:solidFill>
                <a:latin typeface="Times New Roman"/>
                <a:cs typeface="Times New Roman"/>
              </a:rPr>
              <a:t>en </a:t>
            </a:r>
            <a:r>
              <a:rPr sz="2600" spc="-105" dirty="0">
                <a:solidFill>
                  <a:srgbClr val="47353A"/>
                </a:solidFill>
                <a:latin typeface="Times New Roman"/>
                <a:cs typeface="Times New Roman"/>
              </a:rPr>
              <a:t>el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examen</a:t>
            </a:r>
            <a:r>
              <a:rPr sz="2600" spc="300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47353A"/>
                </a:solidFill>
                <a:latin typeface="Times New Roman"/>
                <a:cs typeface="Times New Roman"/>
              </a:rPr>
              <a:t>correspondiente.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1847" y="426084"/>
            <a:ext cx="70592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Calificación </a:t>
            </a:r>
            <a:r>
              <a:rPr sz="3300" spc="-5" dirty="0">
                <a:solidFill>
                  <a:srgbClr val="FF0000"/>
                </a:solidFill>
              </a:rPr>
              <a:t>Prueba </a:t>
            </a:r>
            <a:r>
              <a:rPr sz="3300" dirty="0">
                <a:solidFill>
                  <a:srgbClr val="FF0000"/>
                </a:solidFill>
              </a:rPr>
              <a:t>de</a:t>
            </a:r>
            <a:r>
              <a:rPr sz="3300" spc="-15" dirty="0">
                <a:solidFill>
                  <a:srgbClr val="FF0000"/>
                </a:solidFill>
              </a:rPr>
              <a:t> </a:t>
            </a:r>
            <a:r>
              <a:rPr sz="3300" spc="-5" dirty="0">
                <a:solidFill>
                  <a:srgbClr val="FF0000"/>
                </a:solidFill>
              </a:rPr>
              <a:t>Admisión</a:t>
            </a:r>
            <a:endParaRPr sz="3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8" y="1519238"/>
            <a:ext cx="8632825" cy="432244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78765" marR="5080" indent="-266700">
              <a:lnSpc>
                <a:spcPct val="77400"/>
              </a:lnSpc>
              <a:spcBef>
                <a:spcPts val="860"/>
              </a:spcBef>
              <a:tabLst>
                <a:tab pos="751840" algn="l"/>
                <a:tab pos="1861820" algn="l"/>
                <a:tab pos="2338705" algn="l"/>
                <a:tab pos="2753360" algn="l"/>
                <a:tab pos="3515995" algn="l"/>
                <a:tab pos="3992879" algn="l"/>
                <a:tab pos="5396230" algn="l"/>
                <a:tab pos="6136640" algn="l"/>
                <a:tab pos="6817359" algn="l"/>
                <a:tab pos="7782559" algn="l"/>
                <a:tab pos="8263890" algn="l"/>
              </a:tabLst>
            </a:pPr>
            <a:r>
              <a:rPr sz="2350" spc="28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50" dirty="0">
                <a:solidFill>
                  <a:srgbClr val="828287"/>
                </a:solidFill>
                <a:latin typeface="Helvetica"/>
                <a:cs typeface="Helvetica"/>
              </a:rPr>
              <a:t> </a:t>
            </a:r>
            <a:r>
              <a:rPr sz="2350" spc="-229" dirty="0">
                <a:solidFill>
                  <a:srgbClr val="828287"/>
                </a:solidFill>
                <a:latin typeface="Helvetica"/>
                <a:cs typeface="Helvetica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E</a:t>
            </a:r>
            <a:r>
              <a:rPr sz="2800" spc="-140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85" dirty="0">
                <a:latin typeface="Times New Roman"/>
                <a:cs typeface="Times New Roman"/>
              </a:rPr>
              <a:t>c</a:t>
            </a:r>
            <a:r>
              <a:rPr sz="2800" spc="-110" dirty="0">
                <a:latin typeface="Times New Roman"/>
                <a:cs typeface="Times New Roman"/>
              </a:rPr>
              <a:t>á</a:t>
            </a:r>
            <a:r>
              <a:rPr sz="2800" spc="-114" dirty="0">
                <a:latin typeface="Times New Roman"/>
                <a:cs typeface="Times New Roman"/>
              </a:rPr>
              <a:t>lc</a:t>
            </a:r>
            <a:r>
              <a:rPr sz="2800" spc="-35" dirty="0">
                <a:latin typeface="Times New Roman"/>
                <a:cs typeface="Times New Roman"/>
              </a:rPr>
              <a:t>u</a:t>
            </a:r>
            <a:r>
              <a:rPr sz="2800" spc="-45" dirty="0">
                <a:latin typeface="Times New Roman"/>
                <a:cs typeface="Times New Roman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40" dirty="0">
                <a:latin typeface="Times New Roman"/>
                <a:cs typeface="Times New Roman"/>
              </a:rPr>
              <a:t>de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45" dirty="0">
                <a:latin typeface="Times New Roman"/>
                <a:cs typeface="Times New Roman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25" dirty="0">
                <a:latin typeface="Times New Roman"/>
                <a:cs typeface="Times New Roman"/>
              </a:rPr>
              <a:t>not</a:t>
            </a:r>
            <a:r>
              <a:rPr sz="2800" spc="-11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40" dirty="0">
                <a:latin typeface="Times New Roman"/>
                <a:cs typeface="Times New Roman"/>
              </a:rPr>
              <a:t>de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10" dirty="0">
                <a:latin typeface="Times New Roman"/>
                <a:cs typeface="Times New Roman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dmi</a:t>
            </a:r>
            <a:r>
              <a:rPr sz="2800" spc="-50" dirty="0">
                <a:latin typeface="Times New Roman"/>
                <a:cs typeface="Times New Roman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i</a:t>
            </a:r>
            <a:r>
              <a:rPr sz="2800" spc="-70" dirty="0">
                <a:latin typeface="Times New Roman"/>
                <a:cs typeface="Times New Roman"/>
              </a:rPr>
              <a:t>ó</a:t>
            </a:r>
            <a:r>
              <a:rPr sz="2800" spc="2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445" dirty="0">
                <a:latin typeface="Times New Roman"/>
                <a:cs typeface="Times New Roman"/>
              </a:rPr>
              <a:t>p</a:t>
            </a:r>
            <a:r>
              <a:rPr sz="2800" spc="-580" dirty="0">
                <a:latin typeface="Times New Roman"/>
                <a:cs typeface="Times New Roman"/>
              </a:rPr>
              <a:t>a</a:t>
            </a:r>
            <a:r>
              <a:rPr sz="2800" spc="-470" dirty="0">
                <a:latin typeface="Times New Roman"/>
                <a:cs typeface="Times New Roman"/>
              </a:rPr>
              <a:t>r</a:t>
            </a:r>
            <a:r>
              <a:rPr sz="2800" spc="-55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	 </a:t>
            </a:r>
            <a:r>
              <a:rPr sz="2800" spc="-50" dirty="0">
                <a:latin typeface="Times New Roman"/>
                <a:cs typeface="Times New Roman"/>
              </a:rPr>
              <a:t>este	</a:t>
            </a:r>
            <a:r>
              <a:rPr sz="2800" spc="-65" dirty="0">
                <a:latin typeface="Times New Roman"/>
                <a:cs typeface="Times New Roman"/>
              </a:rPr>
              <a:t>curso,	</a:t>
            </a:r>
            <a:r>
              <a:rPr sz="2800" spc="-30" dirty="0">
                <a:latin typeface="Times New Roman"/>
                <a:cs typeface="Times New Roman"/>
              </a:rPr>
              <a:t>en	</a:t>
            </a:r>
            <a:r>
              <a:rPr sz="2800" spc="-110" dirty="0">
                <a:latin typeface="Times New Roman"/>
                <a:cs typeface="Times New Roman"/>
              </a:rPr>
              <a:t>las </a:t>
            </a:r>
            <a:r>
              <a:rPr sz="2800" spc="-70" dirty="0">
                <a:latin typeface="Times New Roman"/>
                <a:cs typeface="Times New Roman"/>
              </a:rPr>
              <a:t>universidades </a:t>
            </a:r>
            <a:r>
              <a:rPr sz="2800" spc="-80" dirty="0">
                <a:latin typeface="Times New Roman"/>
                <a:cs typeface="Times New Roman"/>
              </a:rPr>
              <a:t>andaluzas, </a:t>
            </a:r>
            <a:r>
              <a:rPr sz="2800" spc="-75" dirty="0">
                <a:latin typeface="Times New Roman"/>
                <a:cs typeface="Times New Roman"/>
              </a:rPr>
              <a:t>se </a:t>
            </a:r>
            <a:r>
              <a:rPr sz="2800" spc="-65" dirty="0">
                <a:latin typeface="Times New Roman"/>
                <a:cs typeface="Times New Roman"/>
              </a:rPr>
              <a:t>basa  </a:t>
            </a:r>
            <a:r>
              <a:rPr sz="2800" spc="-30" dirty="0">
                <a:latin typeface="Times New Roman"/>
                <a:cs typeface="Times New Roman"/>
              </a:rPr>
              <a:t>en </a:t>
            </a:r>
            <a:r>
              <a:rPr sz="2800" spc="-125" dirty="0">
                <a:latin typeface="Times New Roman"/>
                <a:cs typeface="Times New Roman"/>
              </a:rPr>
              <a:t>la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fórmula:</a:t>
            </a:r>
            <a:endParaRPr sz="2800">
              <a:latin typeface="Times New Roman"/>
              <a:cs typeface="Times New Roman"/>
            </a:endParaRPr>
          </a:p>
          <a:p>
            <a:pPr marL="3030220" marR="527050" indent="-2496185">
              <a:lnSpc>
                <a:spcPct val="79500"/>
              </a:lnSpc>
              <a:spcBef>
                <a:spcPts val="2125"/>
              </a:spcBef>
            </a:pPr>
            <a:r>
              <a:rPr sz="3600" b="1" spc="80" dirty="0">
                <a:solidFill>
                  <a:srgbClr val="0000FF"/>
                </a:solidFill>
                <a:latin typeface="Times New Roman"/>
                <a:cs typeface="Times New Roman"/>
              </a:rPr>
              <a:t>Nota </a:t>
            </a:r>
            <a:r>
              <a:rPr sz="36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de </a:t>
            </a:r>
            <a:r>
              <a:rPr sz="3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Admisión </a:t>
            </a:r>
            <a:r>
              <a:rPr sz="3600" b="1" spc="340" dirty="0">
                <a:latin typeface="Times New Roman"/>
                <a:cs typeface="Times New Roman"/>
              </a:rPr>
              <a:t>= </a:t>
            </a:r>
            <a:r>
              <a:rPr sz="3600" b="1" spc="80" dirty="0">
                <a:latin typeface="Times New Roman"/>
                <a:cs typeface="Times New Roman"/>
              </a:rPr>
              <a:t>Nota </a:t>
            </a:r>
            <a:r>
              <a:rPr sz="3600" b="1" spc="30" dirty="0">
                <a:latin typeface="Times New Roman"/>
                <a:cs typeface="Times New Roman"/>
              </a:rPr>
              <a:t>de </a:t>
            </a:r>
            <a:r>
              <a:rPr sz="3600" b="1" spc="25" dirty="0">
                <a:latin typeface="Times New Roman"/>
                <a:cs typeface="Times New Roman"/>
              </a:rPr>
              <a:t>Acceso</a:t>
            </a:r>
            <a:r>
              <a:rPr sz="3600" b="1" spc="-610" dirty="0">
                <a:latin typeface="Times New Roman"/>
                <a:cs typeface="Times New Roman"/>
              </a:rPr>
              <a:t> </a:t>
            </a:r>
            <a:r>
              <a:rPr sz="3600" b="1" spc="340" dirty="0">
                <a:latin typeface="Times New Roman"/>
                <a:cs typeface="Times New Roman"/>
              </a:rPr>
              <a:t>+  </a:t>
            </a:r>
            <a:r>
              <a:rPr sz="36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3600" b="1" spc="-50" dirty="0">
                <a:latin typeface="Times New Roman"/>
                <a:cs typeface="Times New Roman"/>
              </a:rPr>
              <a:t>*M1+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sz="3600" b="1" spc="-70" dirty="0">
                <a:latin typeface="Times New Roman"/>
                <a:cs typeface="Times New Roman"/>
              </a:rPr>
              <a:t>*M2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Times New Roman"/>
              <a:cs typeface="Times New Roman"/>
            </a:endParaRPr>
          </a:p>
          <a:p>
            <a:pPr marL="558800" marR="816610" indent="-279400">
              <a:lnSpc>
                <a:spcPct val="78200"/>
              </a:lnSpc>
            </a:pPr>
            <a:r>
              <a:rPr sz="1950" spc="180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950" spc="180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2800" spc="180" dirty="0">
                <a:solidFill>
                  <a:srgbClr val="46464A"/>
                </a:solidFill>
                <a:latin typeface="Times New Roman"/>
                <a:cs typeface="Times New Roman"/>
              </a:rPr>
              <a:t>Donde </a:t>
            </a:r>
            <a:r>
              <a:rPr sz="28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a </a:t>
            </a:r>
            <a:r>
              <a:rPr sz="2800" spc="-235" dirty="0">
                <a:solidFill>
                  <a:srgbClr val="46464A"/>
                </a:solidFill>
                <a:latin typeface="Times New Roman"/>
                <a:cs typeface="Times New Roman"/>
              </a:rPr>
              <a:t>y 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b </a:t>
            </a:r>
            <a:r>
              <a:rPr sz="2800" spc="-10" dirty="0">
                <a:solidFill>
                  <a:srgbClr val="46464A"/>
                </a:solidFill>
                <a:latin typeface="Times New Roman"/>
                <a:cs typeface="Times New Roman"/>
              </a:rPr>
              <a:t>son </a:t>
            </a:r>
            <a:r>
              <a:rPr sz="2800" spc="-65" dirty="0">
                <a:solidFill>
                  <a:srgbClr val="46464A"/>
                </a:solidFill>
                <a:latin typeface="Times New Roman"/>
                <a:cs typeface="Times New Roman"/>
              </a:rPr>
              <a:t>los </a:t>
            </a:r>
            <a:r>
              <a:rPr sz="2800" spc="-30" dirty="0">
                <a:solidFill>
                  <a:srgbClr val="46464A"/>
                </a:solidFill>
                <a:latin typeface="Times New Roman"/>
                <a:cs typeface="Times New Roman"/>
              </a:rPr>
              <a:t>parámetros </a:t>
            </a:r>
            <a:r>
              <a:rPr sz="2800" spc="-40" dirty="0">
                <a:solidFill>
                  <a:srgbClr val="46464A"/>
                </a:solidFill>
                <a:latin typeface="Times New Roman"/>
                <a:cs typeface="Times New Roman"/>
              </a:rPr>
              <a:t>de </a:t>
            </a:r>
            <a:r>
              <a:rPr sz="2800" spc="-25" dirty="0">
                <a:solidFill>
                  <a:srgbClr val="46464A"/>
                </a:solidFill>
                <a:latin typeface="Times New Roman"/>
                <a:cs typeface="Times New Roman"/>
              </a:rPr>
              <a:t>ponderación </a:t>
            </a:r>
            <a:r>
              <a:rPr sz="2800" spc="-50" dirty="0">
                <a:solidFill>
                  <a:srgbClr val="46464A"/>
                </a:solidFill>
                <a:latin typeface="Times New Roman"/>
                <a:cs typeface="Times New Roman"/>
              </a:rPr>
              <a:t>que  </a:t>
            </a:r>
            <a:r>
              <a:rPr sz="2800" spc="-80" dirty="0">
                <a:solidFill>
                  <a:srgbClr val="46464A"/>
                </a:solidFill>
                <a:latin typeface="Times New Roman"/>
                <a:cs typeface="Times New Roman"/>
              </a:rPr>
              <a:t>varían </a:t>
            </a:r>
            <a:r>
              <a:rPr sz="2800" spc="-20" dirty="0">
                <a:solidFill>
                  <a:srgbClr val="46464A"/>
                </a:solidFill>
                <a:latin typeface="Times New Roman"/>
                <a:cs typeface="Times New Roman"/>
              </a:rPr>
              <a:t>entre </a:t>
            </a:r>
            <a:r>
              <a:rPr sz="28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0.1 </a:t>
            </a:r>
            <a:r>
              <a:rPr sz="2800" spc="-235" dirty="0">
                <a:solidFill>
                  <a:srgbClr val="46464A"/>
                </a:solidFill>
                <a:latin typeface="Times New Roman"/>
                <a:cs typeface="Times New Roman"/>
              </a:rPr>
              <a:t>y</a:t>
            </a:r>
            <a:r>
              <a:rPr sz="2800" spc="200" dirty="0">
                <a:solidFill>
                  <a:srgbClr val="46464A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0.2</a:t>
            </a:r>
            <a:endParaRPr sz="2800">
              <a:latin typeface="Times New Roman"/>
              <a:cs typeface="Times New Roman"/>
            </a:endParaRPr>
          </a:p>
          <a:p>
            <a:pPr marL="558800" marR="163830" indent="-279400">
              <a:lnSpc>
                <a:spcPts val="2730"/>
              </a:lnSpc>
              <a:spcBef>
                <a:spcPts val="630"/>
              </a:spcBef>
            </a:pPr>
            <a:r>
              <a:rPr sz="1950" spc="200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950" spc="200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2800" b="1" spc="200" dirty="0">
                <a:latin typeface="Times New Roman"/>
                <a:cs typeface="Times New Roman"/>
              </a:rPr>
              <a:t>M1 </a:t>
            </a:r>
            <a:r>
              <a:rPr sz="2800" spc="-235" dirty="0">
                <a:solidFill>
                  <a:srgbClr val="46464A"/>
                </a:solidFill>
                <a:latin typeface="Times New Roman"/>
                <a:cs typeface="Times New Roman"/>
              </a:rPr>
              <a:t>y </a:t>
            </a:r>
            <a:r>
              <a:rPr sz="2800" b="1" spc="-85" dirty="0">
                <a:latin typeface="Times New Roman"/>
                <a:cs typeface="Times New Roman"/>
              </a:rPr>
              <a:t>M2 </a:t>
            </a:r>
            <a:r>
              <a:rPr sz="2800" spc="-10" dirty="0">
                <a:solidFill>
                  <a:srgbClr val="46464A"/>
                </a:solidFill>
                <a:latin typeface="Times New Roman"/>
                <a:cs typeface="Times New Roman"/>
              </a:rPr>
              <a:t>son </a:t>
            </a:r>
            <a:r>
              <a:rPr sz="2800" spc="-125" dirty="0">
                <a:solidFill>
                  <a:srgbClr val="46464A"/>
                </a:solidFill>
                <a:latin typeface="Times New Roman"/>
                <a:cs typeface="Times New Roman"/>
              </a:rPr>
              <a:t>la </a:t>
            </a:r>
            <a:r>
              <a:rPr sz="2800" spc="-20" dirty="0">
                <a:solidFill>
                  <a:srgbClr val="46464A"/>
                </a:solidFill>
                <a:latin typeface="Times New Roman"/>
                <a:cs typeface="Times New Roman"/>
              </a:rPr>
              <a:t>notas </a:t>
            </a:r>
            <a:r>
              <a:rPr sz="2800" spc="-40" dirty="0">
                <a:solidFill>
                  <a:srgbClr val="46464A"/>
                </a:solidFill>
                <a:latin typeface="Times New Roman"/>
                <a:cs typeface="Times New Roman"/>
              </a:rPr>
              <a:t>de </a:t>
            </a:r>
            <a:r>
              <a:rPr sz="2800" spc="-110" dirty="0">
                <a:solidFill>
                  <a:srgbClr val="46464A"/>
                </a:solidFill>
                <a:latin typeface="Times New Roman"/>
                <a:cs typeface="Times New Roman"/>
              </a:rPr>
              <a:t>las </a:t>
            </a:r>
            <a:r>
              <a:rPr sz="2800" spc="-90" dirty="0">
                <a:solidFill>
                  <a:srgbClr val="46464A"/>
                </a:solidFill>
                <a:latin typeface="Times New Roman"/>
                <a:cs typeface="Times New Roman"/>
              </a:rPr>
              <a:t>2 </a:t>
            </a:r>
            <a:r>
              <a:rPr sz="2800" spc="-65" dirty="0">
                <a:solidFill>
                  <a:srgbClr val="46464A"/>
                </a:solidFill>
                <a:latin typeface="Times New Roman"/>
                <a:cs typeface="Times New Roman"/>
              </a:rPr>
              <a:t>materias </a:t>
            </a:r>
            <a:r>
              <a:rPr sz="2800" spc="-45" dirty="0">
                <a:solidFill>
                  <a:srgbClr val="46464A"/>
                </a:solidFill>
                <a:latin typeface="Times New Roman"/>
                <a:cs typeface="Times New Roman"/>
              </a:rPr>
              <a:t>troncales </a:t>
            </a:r>
            <a:r>
              <a:rPr sz="2800" spc="-50" dirty="0">
                <a:solidFill>
                  <a:srgbClr val="46464A"/>
                </a:solidFill>
                <a:latin typeface="Times New Roman"/>
                <a:cs typeface="Times New Roman"/>
              </a:rPr>
              <a:t>que </a:t>
            </a:r>
            <a:r>
              <a:rPr sz="2800" spc="-65" dirty="0">
                <a:solidFill>
                  <a:srgbClr val="46464A"/>
                </a:solidFill>
                <a:latin typeface="Times New Roman"/>
                <a:cs typeface="Times New Roman"/>
              </a:rPr>
              <a:t>más  </a:t>
            </a:r>
            <a:r>
              <a:rPr sz="2800" spc="-110" dirty="0">
                <a:solidFill>
                  <a:srgbClr val="46464A"/>
                </a:solidFill>
                <a:latin typeface="Times New Roman"/>
                <a:cs typeface="Times New Roman"/>
              </a:rPr>
              <a:t>le</a:t>
            </a:r>
            <a:r>
              <a:rPr sz="2800" spc="-10" dirty="0">
                <a:solidFill>
                  <a:srgbClr val="46464A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46464A"/>
                </a:solidFill>
                <a:latin typeface="Times New Roman"/>
                <a:cs typeface="Times New Roman"/>
              </a:rPr>
              <a:t>ponderen.</a:t>
            </a:r>
            <a:endParaRPr sz="2800">
              <a:latin typeface="Times New Roman"/>
              <a:cs typeface="Times New Roman"/>
            </a:endParaRPr>
          </a:p>
          <a:p>
            <a:pPr marL="278765">
              <a:lnSpc>
                <a:spcPct val="100000"/>
              </a:lnSpc>
              <a:spcBef>
                <a:spcPts val="25"/>
              </a:spcBef>
            </a:pPr>
            <a:r>
              <a:rPr sz="1950" spc="204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950" spc="204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2800" spc="204" dirty="0">
                <a:solidFill>
                  <a:srgbClr val="46464A"/>
                </a:solidFill>
                <a:latin typeface="Times New Roman"/>
                <a:cs typeface="Times New Roman"/>
              </a:rPr>
              <a:t>Nota </a:t>
            </a:r>
            <a:r>
              <a:rPr sz="2800" spc="-40" dirty="0">
                <a:solidFill>
                  <a:srgbClr val="46464A"/>
                </a:solidFill>
                <a:latin typeface="Times New Roman"/>
                <a:cs typeface="Times New Roman"/>
              </a:rPr>
              <a:t>de </a:t>
            </a:r>
            <a:r>
              <a:rPr sz="2800" spc="-55" dirty="0">
                <a:solidFill>
                  <a:srgbClr val="46464A"/>
                </a:solidFill>
                <a:latin typeface="Times New Roman"/>
                <a:cs typeface="Times New Roman"/>
              </a:rPr>
              <a:t>admisión </a:t>
            </a:r>
            <a:r>
              <a:rPr sz="2800" spc="-10" dirty="0">
                <a:solidFill>
                  <a:srgbClr val="46464A"/>
                </a:solidFill>
                <a:latin typeface="Times New Roman"/>
                <a:cs typeface="Times New Roman"/>
              </a:rPr>
              <a:t>con </a:t>
            </a:r>
            <a:r>
              <a:rPr sz="2800" spc="-30" dirty="0">
                <a:solidFill>
                  <a:srgbClr val="46464A"/>
                </a:solidFill>
                <a:latin typeface="Times New Roman"/>
                <a:cs typeface="Times New Roman"/>
              </a:rPr>
              <a:t>tres </a:t>
            </a:r>
            <a:r>
              <a:rPr sz="2800" spc="-75" dirty="0">
                <a:solidFill>
                  <a:srgbClr val="46464A"/>
                </a:solidFill>
                <a:latin typeface="Times New Roman"/>
                <a:cs typeface="Times New Roman"/>
              </a:rPr>
              <a:t>cifras</a:t>
            </a:r>
            <a:r>
              <a:rPr sz="2800" spc="-90" dirty="0">
                <a:solidFill>
                  <a:srgbClr val="46464A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46464A"/>
                </a:solidFill>
                <a:latin typeface="Times New Roman"/>
                <a:cs typeface="Times New Roman"/>
              </a:rPr>
              <a:t>decimales.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1362" y="426084"/>
            <a:ext cx="55403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Nota </a:t>
            </a:r>
            <a:r>
              <a:rPr sz="3300" spc="-5" dirty="0">
                <a:solidFill>
                  <a:srgbClr val="FF0000"/>
                </a:solidFill>
              </a:rPr>
              <a:t>Prueba </a:t>
            </a:r>
            <a:r>
              <a:rPr sz="3300" dirty="0">
                <a:solidFill>
                  <a:srgbClr val="FF0000"/>
                </a:solidFill>
              </a:rPr>
              <a:t>de</a:t>
            </a:r>
            <a:r>
              <a:rPr sz="3300" spc="-45" dirty="0">
                <a:solidFill>
                  <a:srgbClr val="FF0000"/>
                </a:solidFill>
              </a:rPr>
              <a:t> </a:t>
            </a:r>
            <a:r>
              <a:rPr sz="3300" spc="-5" dirty="0">
                <a:solidFill>
                  <a:srgbClr val="FF0000"/>
                </a:solidFill>
              </a:rPr>
              <a:t>Admisión</a:t>
            </a:r>
            <a:endParaRPr sz="3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634" y="1506376"/>
            <a:ext cx="8528685" cy="299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0">
              <a:lnSpc>
                <a:spcPct val="100000"/>
              </a:lnSpc>
              <a:spcBef>
                <a:spcPts val="100"/>
              </a:spcBef>
            </a:pPr>
            <a:r>
              <a:rPr sz="3600" b="1" spc="80" dirty="0">
                <a:solidFill>
                  <a:srgbClr val="0000FF"/>
                </a:solidFill>
                <a:latin typeface="Times New Roman"/>
                <a:cs typeface="Times New Roman"/>
              </a:rPr>
              <a:t>Nota </a:t>
            </a:r>
            <a:r>
              <a:rPr sz="36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de </a:t>
            </a:r>
            <a:r>
              <a:rPr sz="36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Acceso: </a:t>
            </a:r>
            <a:r>
              <a:rPr sz="3600" b="1" spc="-35" dirty="0">
                <a:solidFill>
                  <a:srgbClr val="800000"/>
                </a:solidFill>
                <a:latin typeface="Times New Roman"/>
                <a:cs typeface="Times New Roman"/>
              </a:rPr>
              <a:t>validez</a:t>
            </a:r>
            <a:r>
              <a:rPr sz="3600" b="1" spc="-1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600" b="1" spc="-15" dirty="0">
                <a:solidFill>
                  <a:srgbClr val="800000"/>
                </a:solidFill>
                <a:latin typeface="Times New Roman"/>
                <a:cs typeface="Times New Roman"/>
              </a:rPr>
              <a:t>indefinida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550">
              <a:latin typeface="Times New Roman"/>
              <a:cs typeface="Times New Roman"/>
            </a:endParaRPr>
          </a:p>
          <a:p>
            <a:pPr marL="12700" marR="5080" indent="1270" algn="ctr">
              <a:lnSpc>
                <a:spcPct val="79800"/>
              </a:lnSpc>
            </a:pPr>
            <a:r>
              <a:rPr sz="3600" b="1" spc="80" dirty="0">
                <a:solidFill>
                  <a:srgbClr val="0000FF"/>
                </a:solidFill>
                <a:latin typeface="Times New Roman"/>
                <a:cs typeface="Times New Roman"/>
              </a:rPr>
              <a:t>Nota </a:t>
            </a:r>
            <a:r>
              <a:rPr sz="3600" b="1" spc="30" dirty="0">
                <a:solidFill>
                  <a:srgbClr val="0000FF"/>
                </a:solidFill>
                <a:latin typeface="Times New Roman"/>
                <a:cs typeface="Times New Roman"/>
              </a:rPr>
              <a:t>de </a:t>
            </a:r>
            <a:r>
              <a:rPr sz="36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Admisión: </a:t>
            </a:r>
            <a:r>
              <a:rPr sz="3600" b="1" spc="-95" dirty="0">
                <a:solidFill>
                  <a:srgbClr val="800000"/>
                </a:solidFill>
                <a:latin typeface="Times New Roman"/>
                <a:cs typeface="Times New Roman"/>
              </a:rPr>
              <a:t>La </a:t>
            </a:r>
            <a:r>
              <a:rPr sz="3600" b="1" dirty="0">
                <a:solidFill>
                  <a:srgbClr val="800000"/>
                </a:solidFill>
                <a:latin typeface="Times New Roman"/>
                <a:cs typeface="Times New Roman"/>
              </a:rPr>
              <a:t>calificación </a:t>
            </a:r>
            <a:r>
              <a:rPr sz="3600" b="1" spc="30" dirty="0">
                <a:solidFill>
                  <a:srgbClr val="800000"/>
                </a:solidFill>
                <a:latin typeface="Times New Roman"/>
                <a:cs typeface="Times New Roman"/>
              </a:rPr>
              <a:t>de </a:t>
            </a:r>
            <a:r>
              <a:rPr sz="3600" b="1" spc="-20" dirty="0">
                <a:solidFill>
                  <a:srgbClr val="800000"/>
                </a:solidFill>
                <a:latin typeface="Times New Roman"/>
                <a:cs typeface="Times New Roman"/>
              </a:rPr>
              <a:t>las  </a:t>
            </a:r>
            <a:r>
              <a:rPr sz="3600" b="1" spc="-40" dirty="0">
                <a:solidFill>
                  <a:srgbClr val="800000"/>
                </a:solidFill>
                <a:latin typeface="Times New Roman"/>
                <a:cs typeface="Times New Roman"/>
              </a:rPr>
              <a:t>pruebas realizadas </a:t>
            </a:r>
            <a:r>
              <a:rPr sz="3600" b="1" spc="30" dirty="0">
                <a:solidFill>
                  <a:srgbClr val="800000"/>
                </a:solidFill>
                <a:latin typeface="Times New Roman"/>
                <a:cs typeface="Times New Roman"/>
              </a:rPr>
              <a:t>en </a:t>
            </a:r>
            <a:r>
              <a:rPr sz="3600" b="1" spc="-185" dirty="0">
                <a:solidFill>
                  <a:srgbClr val="800000"/>
                </a:solidFill>
                <a:latin typeface="Times New Roman"/>
                <a:cs typeface="Times New Roman"/>
              </a:rPr>
              <a:t>2018 </a:t>
            </a:r>
            <a:r>
              <a:rPr sz="3600" b="1" spc="-80" dirty="0">
                <a:solidFill>
                  <a:srgbClr val="800000"/>
                </a:solidFill>
                <a:latin typeface="Times New Roman"/>
                <a:cs typeface="Times New Roman"/>
              </a:rPr>
              <a:t>tendrá </a:t>
            </a:r>
            <a:r>
              <a:rPr sz="3600" b="1" spc="5" dirty="0">
                <a:solidFill>
                  <a:srgbClr val="800000"/>
                </a:solidFill>
                <a:latin typeface="Times New Roman"/>
                <a:cs typeface="Times New Roman"/>
              </a:rPr>
              <a:t>vigencia  </a:t>
            </a:r>
            <a:r>
              <a:rPr sz="3600" b="1" spc="-70" dirty="0">
                <a:solidFill>
                  <a:srgbClr val="800000"/>
                </a:solidFill>
                <a:latin typeface="Times New Roman"/>
                <a:cs typeface="Times New Roman"/>
              </a:rPr>
              <a:t>durante </a:t>
            </a:r>
            <a:r>
              <a:rPr sz="3600" b="1" spc="30" dirty="0">
                <a:solidFill>
                  <a:srgbClr val="800000"/>
                </a:solidFill>
                <a:latin typeface="Times New Roman"/>
                <a:cs typeface="Times New Roman"/>
              </a:rPr>
              <a:t>los </a:t>
            </a:r>
            <a:r>
              <a:rPr sz="3600" b="1" dirty="0">
                <a:solidFill>
                  <a:srgbClr val="800000"/>
                </a:solidFill>
                <a:latin typeface="Times New Roman"/>
                <a:cs typeface="Times New Roman"/>
              </a:rPr>
              <a:t>cursos </a:t>
            </a:r>
            <a:r>
              <a:rPr sz="3600" b="1" spc="25" dirty="0">
                <a:solidFill>
                  <a:srgbClr val="800000"/>
                </a:solidFill>
                <a:latin typeface="Times New Roman"/>
                <a:cs typeface="Times New Roman"/>
              </a:rPr>
              <a:t>académicos </a:t>
            </a:r>
            <a:r>
              <a:rPr sz="3600" b="1" spc="-160" dirty="0">
                <a:solidFill>
                  <a:srgbClr val="800000"/>
                </a:solidFill>
                <a:latin typeface="Times New Roman"/>
                <a:cs typeface="Times New Roman"/>
              </a:rPr>
              <a:t>18-19, </a:t>
            </a:r>
            <a:r>
              <a:rPr sz="3600" b="1" spc="-145" dirty="0">
                <a:solidFill>
                  <a:srgbClr val="800000"/>
                </a:solidFill>
                <a:latin typeface="Times New Roman"/>
                <a:cs typeface="Times New Roman"/>
              </a:rPr>
              <a:t>19-20 </a:t>
            </a:r>
            <a:r>
              <a:rPr sz="3600" b="1" spc="-114" dirty="0">
                <a:solidFill>
                  <a:srgbClr val="800000"/>
                </a:solidFill>
                <a:latin typeface="Times New Roman"/>
                <a:cs typeface="Times New Roman"/>
              </a:rPr>
              <a:t>y  20-21.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987" y="4876800"/>
            <a:ext cx="8400502" cy="13919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065" marR="5080" indent="-635" algn="ctr">
              <a:lnSpc>
                <a:spcPct val="90600"/>
              </a:lnSpc>
              <a:spcBef>
                <a:spcPts val="370"/>
              </a:spcBef>
            </a:pPr>
            <a:r>
              <a:rPr sz="2400" b="1" spc="5" dirty="0">
                <a:latin typeface="Times New Roman"/>
                <a:cs typeface="Times New Roman"/>
              </a:rPr>
              <a:t>Los </a:t>
            </a:r>
            <a:r>
              <a:rPr sz="2400" b="1" spc="0" dirty="0">
                <a:latin typeface="Times New Roman"/>
                <a:cs typeface="Times New Roman"/>
              </a:rPr>
              <a:t>estudiantes </a:t>
            </a:r>
            <a:r>
              <a:rPr sz="2400" b="1" spc="-50" dirty="0">
                <a:latin typeface="Times New Roman"/>
                <a:cs typeface="Times New Roman"/>
              </a:rPr>
              <a:t>podrán </a:t>
            </a:r>
            <a:r>
              <a:rPr sz="2400" b="1" spc="-25" dirty="0">
                <a:latin typeface="Times New Roman"/>
                <a:cs typeface="Times New Roman"/>
              </a:rPr>
              <a:t>presentarse </a:t>
            </a:r>
            <a:r>
              <a:rPr sz="2400" b="1" spc="15" dirty="0">
                <a:latin typeface="Times New Roman"/>
                <a:cs typeface="Times New Roman"/>
              </a:rPr>
              <a:t>en </a:t>
            </a:r>
            <a:r>
              <a:rPr sz="2400" b="1" dirty="0">
                <a:latin typeface="Times New Roman"/>
                <a:cs typeface="Times New Roman"/>
              </a:rPr>
              <a:t>sucesivas </a:t>
            </a:r>
            <a:r>
              <a:rPr sz="2400" b="1" spc="-25" dirty="0">
                <a:latin typeface="Times New Roman"/>
                <a:cs typeface="Times New Roman"/>
              </a:rPr>
              <a:t>convocatorias  </a:t>
            </a:r>
            <a:r>
              <a:rPr sz="2400" b="1" spc="-95" dirty="0">
                <a:latin typeface="Times New Roman"/>
                <a:cs typeface="Times New Roman"/>
              </a:rPr>
              <a:t>para </a:t>
            </a:r>
            <a:r>
              <a:rPr sz="2400" b="1" spc="-60" dirty="0">
                <a:latin typeface="Times New Roman"/>
                <a:cs typeface="Times New Roman"/>
              </a:rPr>
              <a:t>mejora </a:t>
            </a:r>
            <a:r>
              <a:rPr sz="2400" b="1" spc="-50" dirty="0">
                <a:latin typeface="Times New Roman"/>
                <a:cs typeface="Times New Roman"/>
              </a:rPr>
              <a:t>la </a:t>
            </a:r>
            <a:r>
              <a:rPr sz="2400" b="1" dirty="0">
                <a:latin typeface="Times New Roman"/>
                <a:cs typeface="Times New Roman"/>
              </a:rPr>
              <a:t>calificación </a:t>
            </a:r>
            <a:r>
              <a:rPr sz="2400" b="1" spc="-5" dirty="0">
                <a:latin typeface="Times New Roman"/>
                <a:cs typeface="Times New Roman"/>
              </a:rPr>
              <a:t>obtenida </a:t>
            </a:r>
            <a:r>
              <a:rPr sz="2400" b="1" spc="15" dirty="0">
                <a:latin typeface="Times New Roman"/>
                <a:cs typeface="Times New Roman"/>
              </a:rPr>
              <a:t>en </a:t>
            </a:r>
            <a:r>
              <a:rPr sz="2400" b="1" spc="-30" dirty="0" smtClean="0">
                <a:latin typeface="Times New Roman"/>
                <a:cs typeface="Times New Roman"/>
              </a:rPr>
              <a:t>cualquier</a:t>
            </a:r>
            <a:r>
              <a:rPr lang="es-ES" sz="2400" b="1" spc="-30" dirty="0" smtClean="0">
                <a:latin typeface="Times New Roman"/>
                <a:cs typeface="Times New Roman"/>
              </a:rPr>
              <a:t>a</a:t>
            </a:r>
            <a:r>
              <a:rPr sz="2400" b="1" spc="-30" dirty="0" smtClean="0">
                <a:latin typeface="Times New Roman"/>
                <a:cs typeface="Times New Roman"/>
              </a:rPr>
              <a:t> </a:t>
            </a:r>
            <a:r>
              <a:rPr sz="2400" b="1" spc="15" dirty="0">
                <a:latin typeface="Times New Roman"/>
                <a:cs typeface="Times New Roman"/>
              </a:rPr>
              <a:t>de </a:t>
            </a:r>
            <a:r>
              <a:rPr sz="2400" b="1" spc="-10" dirty="0">
                <a:latin typeface="Times New Roman"/>
                <a:cs typeface="Times New Roman"/>
              </a:rPr>
              <a:t>las </a:t>
            </a:r>
            <a:r>
              <a:rPr sz="2400" b="1" spc="-25" dirty="0">
                <a:latin typeface="Times New Roman"/>
                <a:cs typeface="Times New Roman"/>
              </a:rPr>
              <a:t>pruebas.  </a:t>
            </a:r>
            <a:r>
              <a:rPr sz="2400" b="1" spc="-30" dirty="0">
                <a:latin typeface="Times New Roman"/>
                <a:cs typeface="Times New Roman"/>
              </a:rPr>
              <a:t>Se </a:t>
            </a:r>
            <a:r>
              <a:rPr sz="2400" b="1" spc="-55" dirty="0">
                <a:latin typeface="Times New Roman"/>
                <a:cs typeface="Times New Roman"/>
              </a:rPr>
              <a:t>tomará </a:t>
            </a:r>
            <a:r>
              <a:rPr sz="2400" b="1" spc="15" dirty="0">
                <a:latin typeface="Times New Roman"/>
                <a:cs typeface="Times New Roman"/>
              </a:rPr>
              <a:t>en </a:t>
            </a:r>
            <a:r>
              <a:rPr sz="2400" b="1" dirty="0">
                <a:latin typeface="Times New Roman"/>
                <a:cs typeface="Times New Roman"/>
              </a:rPr>
              <a:t>consideración </a:t>
            </a:r>
            <a:r>
              <a:rPr sz="2400" b="1" spc="-50" dirty="0">
                <a:latin typeface="Times New Roman"/>
                <a:cs typeface="Times New Roman"/>
              </a:rPr>
              <a:t>la </a:t>
            </a:r>
            <a:r>
              <a:rPr sz="2400" b="1" dirty="0">
                <a:latin typeface="Times New Roman"/>
                <a:cs typeface="Times New Roman"/>
              </a:rPr>
              <a:t>calificación </a:t>
            </a:r>
            <a:r>
              <a:rPr sz="2400" b="1" spc="-5" dirty="0">
                <a:latin typeface="Times New Roman"/>
                <a:cs typeface="Times New Roman"/>
              </a:rPr>
              <a:t>obtenida </a:t>
            </a:r>
            <a:r>
              <a:rPr sz="2400" b="1" spc="15" dirty="0">
                <a:latin typeface="Times New Roman"/>
                <a:cs typeface="Times New Roman"/>
              </a:rPr>
              <a:t>en </a:t>
            </a:r>
            <a:r>
              <a:rPr sz="2400" b="1" spc="-50" dirty="0">
                <a:latin typeface="Times New Roman"/>
                <a:cs typeface="Times New Roman"/>
              </a:rPr>
              <a:t>la </a:t>
            </a:r>
            <a:r>
              <a:rPr sz="2400" b="1" spc="-45" dirty="0">
                <a:latin typeface="Times New Roman"/>
                <a:cs typeface="Times New Roman"/>
              </a:rPr>
              <a:t>nueva  </a:t>
            </a:r>
            <a:r>
              <a:rPr sz="2400" b="1" spc="-30" dirty="0">
                <a:latin typeface="Times New Roman"/>
                <a:cs typeface="Times New Roman"/>
              </a:rPr>
              <a:t>convocatoria, </a:t>
            </a:r>
            <a:r>
              <a:rPr sz="2400" b="1" spc="-5" dirty="0">
                <a:latin typeface="Times New Roman"/>
                <a:cs typeface="Times New Roman"/>
              </a:rPr>
              <a:t>siempre </a:t>
            </a:r>
            <a:r>
              <a:rPr sz="2400" b="1" spc="5" dirty="0">
                <a:latin typeface="Times New Roman"/>
                <a:cs typeface="Times New Roman"/>
              </a:rPr>
              <a:t>que </a:t>
            </a:r>
            <a:r>
              <a:rPr sz="2400" b="1" spc="0" dirty="0">
                <a:latin typeface="Times New Roman"/>
                <a:cs typeface="Times New Roman"/>
              </a:rPr>
              <a:t>ésta </a:t>
            </a:r>
            <a:r>
              <a:rPr sz="2400" b="1" spc="15" dirty="0">
                <a:latin typeface="Times New Roman"/>
                <a:cs typeface="Times New Roman"/>
              </a:rPr>
              <a:t>sea </a:t>
            </a:r>
            <a:r>
              <a:rPr sz="2400" b="1" spc="-45" dirty="0">
                <a:latin typeface="Times New Roman"/>
                <a:cs typeface="Times New Roman"/>
              </a:rPr>
              <a:t>superior </a:t>
            </a:r>
            <a:r>
              <a:rPr sz="2400" b="1" spc="-55" dirty="0">
                <a:latin typeface="Times New Roman"/>
                <a:cs typeface="Times New Roman"/>
              </a:rPr>
              <a:t>a </a:t>
            </a:r>
            <a:r>
              <a:rPr sz="2400" b="1" spc="-50" dirty="0">
                <a:latin typeface="Times New Roman"/>
                <a:cs typeface="Times New Roman"/>
              </a:rPr>
              <a:t>la</a:t>
            </a:r>
            <a:r>
              <a:rPr sz="2400" b="1" spc="110" dirty="0">
                <a:latin typeface="Times New Roman"/>
                <a:cs typeface="Times New Roman"/>
              </a:rPr>
              <a:t> </a:t>
            </a:r>
            <a:r>
              <a:rPr sz="2400" b="1" spc="-65" dirty="0">
                <a:latin typeface="Times New Roman"/>
                <a:cs typeface="Times New Roman"/>
              </a:rPr>
              <a:t>anterior.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2714" y="197484"/>
            <a:ext cx="713740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40"/>
              </a:lnSpc>
              <a:spcBef>
                <a:spcPts val="100"/>
              </a:spcBef>
            </a:pPr>
            <a:r>
              <a:rPr sz="2400" spc="-5" dirty="0"/>
              <a:t>Aspectos</a:t>
            </a:r>
            <a:r>
              <a:rPr sz="2400" dirty="0"/>
              <a:t> </a:t>
            </a:r>
            <a:r>
              <a:rPr sz="2400" spc="-5" dirty="0">
                <a:solidFill>
                  <a:srgbClr val="FF0000"/>
                </a:solidFill>
              </a:rPr>
              <a:t>Comunes</a:t>
            </a:r>
            <a:endParaRPr sz="2400"/>
          </a:p>
          <a:p>
            <a:pPr algn="ctr">
              <a:lnSpc>
                <a:spcPts val="2840"/>
              </a:lnSpc>
            </a:pPr>
            <a:r>
              <a:rPr sz="2400" dirty="0"/>
              <a:t>a </a:t>
            </a:r>
            <a:r>
              <a:rPr sz="2400" spc="-5" dirty="0"/>
              <a:t>ambas pruebas: validez </a:t>
            </a:r>
            <a:r>
              <a:rPr sz="2400" dirty="0"/>
              <a:t>de </a:t>
            </a:r>
            <a:r>
              <a:rPr sz="2400" spc="-5" dirty="0"/>
              <a:t>las</a:t>
            </a:r>
            <a:r>
              <a:rPr sz="2400" spc="15" dirty="0"/>
              <a:t> </a:t>
            </a:r>
            <a:r>
              <a:rPr sz="2400" spc="-5" dirty="0"/>
              <a:t>calificaciones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177" y="140653"/>
            <a:ext cx="7661275" cy="497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4100">
              <a:lnSpc>
                <a:spcPts val="3329"/>
              </a:lnSpc>
              <a:spcBef>
                <a:spcPts val="100"/>
              </a:spcBef>
            </a:pPr>
            <a:r>
              <a:rPr sz="2800" b="1" spc="-5" dirty="0">
                <a:solidFill>
                  <a:srgbClr val="A79985"/>
                </a:solidFill>
                <a:latin typeface="Georgia"/>
                <a:cs typeface="Georgia"/>
              </a:rPr>
              <a:t>Aspectos</a:t>
            </a:r>
            <a:r>
              <a:rPr sz="2800" b="1" dirty="0">
                <a:solidFill>
                  <a:srgbClr val="A79985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Georgia"/>
                <a:cs typeface="Georgia"/>
              </a:rPr>
              <a:t>Comunes</a:t>
            </a:r>
            <a:endParaRPr sz="2800">
              <a:latin typeface="Georgia"/>
              <a:cs typeface="Georgia"/>
            </a:endParaRPr>
          </a:p>
          <a:p>
            <a:pPr marL="431800">
              <a:lnSpc>
                <a:spcPts val="3329"/>
              </a:lnSpc>
            </a:pPr>
            <a:r>
              <a:rPr sz="2800" b="1" dirty="0">
                <a:solidFill>
                  <a:srgbClr val="A79985"/>
                </a:solidFill>
                <a:latin typeface="Georgia"/>
                <a:cs typeface="Georgia"/>
              </a:rPr>
              <a:t>a </a:t>
            </a:r>
            <a:r>
              <a:rPr sz="2800" b="1" spc="-5" dirty="0">
                <a:solidFill>
                  <a:srgbClr val="A79985"/>
                </a:solidFill>
                <a:latin typeface="Georgia"/>
                <a:cs typeface="Georgia"/>
              </a:rPr>
              <a:t>ambas pruebas: </a:t>
            </a:r>
            <a:r>
              <a:rPr sz="2800" b="1" dirty="0">
                <a:solidFill>
                  <a:srgbClr val="A79985"/>
                </a:solidFill>
                <a:latin typeface="Georgia"/>
                <a:cs typeface="Georgia"/>
              </a:rPr>
              <a:t>Fechas de</a:t>
            </a:r>
            <a:r>
              <a:rPr sz="2800" b="1" spc="-30" dirty="0">
                <a:solidFill>
                  <a:srgbClr val="A79985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A79985"/>
                </a:solidFill>
                <a:latin typeface="Georgia"/>
                <a:cs typeface="Georgia"/>
              </a:rPr>
              <a:t>realización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10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buChar char="-"/>
              <a:tabLst>
                <a:tab pos="212725" algn="l"/>
              </a:tabLst>
            </a:pPr>
            <a:r>
              <a:rPr sz="2800" spc="-50" dirty="0">
                <a:latin typeface="Times New Roman"/>
                <a:cs typeface="Times New Roman"/>
              </a:rPr>
              <a:t>Convocatoria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ORDINARIA:</a:t>
            </a:r>
            <a:endParaRPr sz="2800">
              <a:latin typeface="Times New Roman"/>
              <a:cs typeface="Times New Roman"/>
            </a:endParaRPr>
          </a:p>
          <a:p>
            <a:pPr marL="654050" marR="3854450">
              <a:lnSpc>
                <a:spcPts val="4000"/>
              </a:lnSpc>
              <a:spcBef>
                <a:spcPts val="210"/>
              </a:spcBef>
            </a:pPr>
            <a:r>
              <a:rPr sz="28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12, </a:t>
            </a:r>
            <a:r>
              <a:rPr sz="2800" b="1" spc="-190" dirty="0">
                <a:solidFill>
                  <a:srgbClr val="C00000"/>
                </a:solidFill>
                <a:latin typeface="Times New Roman"/>
                <a:cs typeface="Times New Roman"/>
              </a:rPr>
              <a:t>13 </a:t>
            </a:r>
            <a:r>
              <a:rPr sz="28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y </a:t>
            </a:r>
            <a:r>
              <a:rPr sz="2800" b="1" spc="-190" dirty="0">
                <a:solidFill>
                  <a:srgbClr val="C00000"/>
                </a:solidFill>
                <a:latin typeface="Times New Roman"/>
                <a:cs typeface="Times New Roman"/>
              </a:rPr>
              <a:t>14 </a:t>
            </a:r>
            <a:r>
              <a:rPr sz="28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de </a:t>
            </a:r>
            <a:r>
              <a:rPr sz="28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Junio.  </a:t>
            </a:r>
            <a:r>
              <a:rPr sz="2800" b="1" spc="30" dirty="0">
                <a:solidFill>
                  <a:srgbClr val="C00000"/>
                </a:solidFill>
                <a:latin typeface="Times New Roman"/>
                <a:cs typeface="Times New Roman"/>
              </a:rPr>
              <a:t>(de </a:t>
            </a:r>
            <a:r>
              <a:rPr sz="28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Martes </a:t>
            </a:r>
            <a:r>
              <a:rPr sz="28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8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Jueves)</a:t>
            </a:r>
            <a:r>
              <a:rPr sz="2800" spc="-55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>
              <a:latin typeface="Times New Roman"/>
              <a:cs typeface="Times New Roman"/>
            </a:endParaRPr>
          </a:p>
          <a:p>
            <a:pPr marL="212725" indent="-200025">
              <a:lnSpc>
                <a:spcPct val="100000"/>
              </a:lnSpc>
              <a:buChar char="-"/>
              <a:tabLst>
                <a:tab pos="212725" algn="l"/>
              </a:tabLst>
            </a:pPr>
            <a:r>
              <a:rPr sz="2800" spc="-50" dirty="0">
                <a:latin typeface="Times New Roman"/>
                <a:cs typeface="Times New Roman"/>
              </a:rPr>
              <a:t>Convocatoria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EXTRAORDINARIA:</a:t>
            </a:r>
            <a:endParaRPr sz="2800">
              <a:latin typeface="Times New Roman"/>
              <a:cs typeface="Times New Roman"/>
            </a:endParaRPr>
          </a:p>
          <a:p>
            <a:pPr marL="654050" marR="3324225">
              <a:lnSpc>
                <a:spcPts val="4100"/>
              </a:lnSpc>
              <a:spcBef>
                <a:spcPts val="160"/>
              </a:spcBef>
            </a:pPr>
            <a:r>
              <a:rPr sz="2800" b="1" spc="-185" dirty="0">
                <a:solidFill>
                  <a:srgbClr val="C00000"/>
                </a:solidFill>
                <a:latin typeface="Times New Roman"/>
                <a:cs typeface="Times New Roman"/>
              </a:rPr>
              <a:t>11, </a:t>
            </a:r>
            <a:r>
              <a:rPr sz="2800" b="1" spc="-190" dirty="0">
                <a:solidFill>
                  <a:srgbClr val="C00000"/>
                </a:solidFill>
                <a:latin typeface="Times New Roman"/>
                <a:cs typeface="Times New Roman"/>
              </a:rPr>
              <a:t>12 </a:t>
            </a:r>
            <a:r>
              <a:rPr sz="28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y </a:t>
            </a:r>
            <a:r>
              <a:rPr sz="2800" b="1" spc="-190" dirty="0">
                <a:solidFill>
                  <a:srgbClr val="C00000"/>
                </a:solidFill>
                <a:latin typeface="Times New Roman"/>
                <a:cs typeface="Times New Roman"/>
              </a:rPr>
              <a:t>13 </a:t>
            </a:r>
            <a:r>
              <a:rPr sz="28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de </a:t>
            </a:r>
            <a:r>
              <a:rPr sz="2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Septiembre  </a:t>
            </a:r>
            <a:r>
              <a:rPr sz="2800" b="1" spc="30" dirty="0">
                <a:solidFill>
                  <a:srgbClr val="C00000"/>
                </a:solidFill>
                <a:latin typeface="Times New Roman"/>
                <a:cs typeface="Times New Roman"/>
              </a:rPr>
              <a:t>(de </a:t>
            </a:r>
            <a:r>
              <a:rPr sz="28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Martes </a:t>
            </a:r>
            <a:r>
              <a:rPr sz="28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Jueves).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8348" y="140653"/>
            <a:ext cx="4805680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329"/>
              </a:lnSpc>
              <a:spcBef>
                <a:spcPts val="100"/>
              </a:spcBef>
            </a:pPr>
            <a:r>
              <a:rPr sz="2800" b="1" spc="-5" dirty="0">
                <a:solidFill>
                  <a:srgbClr val="A79985"/>
                </a:solidFill>
                <a:latin typeface="Georgia"/>
                <a:cs typeface="Georgia"/>
              </a:rPr>
              <a:t>Aspectos </a:t>
            </a:r>
            <a:r>
              <a:rPr sz="2800" b="1" spc="-5" dirty="0">
                <a:solidFill>
                  <a:srgbClr val="FF0000"/>
                </a:solidFill>
                <a:latin typeface="Georgia"/>
                <a:cs typeface="Georgia"/>
              </a:rPr>
              <a:t>Comunes</a:t>
            </a:r>
            <a:endParaRPr sz="2800">
              <a:latin typeface="Georgia"/>
              <a:cs typeface="Georgia"/>
            </a:endParaRPr>
          </a:p>
          <a:p>
            <a:pPr algn="ctr">
              <a:lnSpc>
                <a:spcPts val="3329"/>
              </a:lnSpc>
            </a:pPr>
            <a:r>
              <a:rPr sz="2800" b="1" dirty="0">
                <a:solidFill>
                  <a:srgbClr val="A79985"/>
                </a:solidFill>
                <a:latin typeface="Georgia"/>
                <a:cs typeface="Georgia"/>
              </a:rPr>
              <a:t>a </a:t>
            </a:r>
            <a:r>
              <a:rPr sz="2800" b="1" spc="-5" dirty="0">
                <a:solidFill>
                  <a:srgbClr val="A79985"/>
                </a:solidFill>
                <a:latin typeface="Georgia"/>
                <a:cs typeface="Georgia"/>
              </a:rPr>
              <a:t>ambas pruebas:</a:t>
            </a:r>
            <a:r>
              <a:rPr sz="2800" b="1" spc="-50" dirty="0">
                <a:solidFill>
                  <a:srgbClr val="A79985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A79985"/>
                </a:solidFill>
                <a:latin typeface="Georgia"/>
                <a:cs typeface="Georgia"/>
              </a:rPr>
              <a:t>Horario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504" y="980727"/>
            <a:ext cx="8928990" cy="5877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4973" y="426084"/>
            <a:ext cx="371347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ORDEN </a:t>
            </a:r>
            <a:r>
              <a:rPr sz="3300" dirty="0"/>
              <a:t>DEL</a:t>
            </a:r>
            <a:r>
              <a:rPr sz="3300" spc="-70" dirty="0"/>
              <a:t> </a:t>
            </a:r>
            <a:r>
              <a:rPr sz="3300" spc="-5" dirty="0"/>
              <a:t>DÍA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58128" y="1560195"/>
            <a:ext cx="8633460" cy="44805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20065" marR="5080" indent="-508000">
              <a:lnSpc>
                <a:spcPts val="2800"/>
              </a:lnSpc>
              <a:spcBef>
                <a:spcPts val="260"/>
              </a:spcBef>
              <a:tabLst>
                <a:tab pos="526415" algn="l"/>
                <a:tab pos="1650364" algn="l"/>
                <a:tab pos="1999614" algn="l"/>
                <a:tab pos="3502025" algn="l"/>
                <a:tab pos="3855085" algn="l"/>
                <a:tab pos="4295140" algn="l"/>
                <a:tab pos="6224270" algn="l"/>
                <a:tab pos="7857490" algn="l"/>
                <a:tab pos="8378825" algn="l"/>
              </a:tabLst>
            </a:pPr>
            <a:r>
              <a:rPr sz="2000" spc="10" dirty="0">
                <a:solidFill>
                  <a:srgbClr val="6F6F74"/>
                </a:solidFill>
                <a:latin typeface="Georgia"/>
                <a:cs typeface="Georgia"/>
              </a:rPr>
              <a:t>1</a:t>
            </a:r>
            <a:r>
              <a:rPr sz="2000" spc="0" dirty="0">
                <a:solidFill>
                  <a:srgbClr val="6F6F74"/>
                </a:solidFill>
                <a:latin typeface="Georgia"/>
                <a:cs typeface="Georgia"/>
              </a:rPr>
              <a:t>.</a:t>
            </a:r>
            <a:r>
              <a:rPr sz="2000" spc="0" dirty="0">
                <a:solidFill>
                  <a:srgbClr val="828287"/>
                </a:solidFill>
                <a:latin typeface="Helvetica"/>
                <a:cs typeface="Helvetica"/>
              </a:rPr>
              <a:t> </a:t>
            </a:r>
            <a:r>
              <a:rPr sz="2000" dirty="0">
                <a:solidFill>
                  <a:srgbClr val="828287"/>
                </a:solidFill>
                <a:latin typeface="Helvetica"/>
                <a:cs typeface="Helvetica"/>
              </a:rPr>
              <a:t>		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Acce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o	y	A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d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misión	a	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a	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Un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i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v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er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id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ad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.	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Est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ruc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t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ura	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d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e	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a  PEvAU</a:t>
            </a:r>
            <a:r>
              <a:rPr sz="2400" spc="-10" dirty="0">
                <a:solidFill>
                  <a:srgbClr val="47353A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2018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Times New Roman"/>
              <a:cs typeface="Times New Roman"/>
            </a:endParaRPr>
          </a:p>
          <a:p>
            <a:pPr marL="520065" marR="5080" indent="-508000">
              <a:lnSpc>
                <a:spcPts val="2820"/>
              </a:lnSpc>
              <a:tabLst>
                <a:tab pos="536575" algn="l"/>
                <a:tab pos="3143885" algn="l"/>
                <a:tab pos="5772150" algn="l"/>
                <a:tab pos="6680834" algn="l"/>
                <a:tab pos="7185659" algn="l"/>
                <a:tab pos="8469630" algn="l"/>
              </a:tabLst>
            </a:pPr>
            <a:r>
              <a:rPr sz="2000" spc="15" dirty="0">
                <a:solidFill>
                  <a:srgbClr val="6F6F74"/>
                </a:solidFill>
                <a:latin typeface="Georgia"/>
                <a:cs typeface="Georgia"/>
              </a:rPr>
              <a:t>2</a:t>
            </a:r>
            <a:r>
              <a:rPr sz="2000" spc="0" dirty="0">
                <a:solidFill>
                  <a:srgbClr val="6F6F74"/>
                </a:solidFill>
                <a:latin typeface="Georgia"/>
                <a:cs typeface="Georgia"/>
              </a:rPr>
              <a:t>.</a:t>
            </a:r>
            <a:r>
              <a:rPr sz="2000" spc="0" dirty="0">
                <a:solidFill>
                  <a:srgbClr val="828287"/>
                </a:solidFill>
                <a:latin typeface="Helvetica"/>
                <a:cs typeface="Helvetica"/>
              </a:rPr>
              <a:t> </a:t>
            </a:r>
            <a:r>
              <a:rPr sz="2000" dirty="0">
                <a:solidFill>
                  <a:srgbClr val="828287"/>
                </a:solidFill>
                <a:latin typeface="Helvetica"/>
                <a:cs typeface="Helvetica"/>
              </a:rPr>
              <a:t>		</a:t>
            </a:r>
            <a:r>
              <a:rPr sz="2400" spc="150" dirty="0">
                <a:solidFill>
                  <a:srgbClr val="47353A"/>
                </a:solidFill>
                <a:latin typeface="Georgia"/>
                <a:cs typeface="Georgia"/>
              </a:rPr>
              <a:t>Procedimiento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s	</a:t>
            </a:r>
            <a:r>
              <a:rPr sz="2400" spc="150" dirty="0">
                <a:solidFill>
                  <a:srgbClr val="47353A"/>
                </a:solidFill>
                <a:latin typeface="Georgia"/>
                <a:cs typeface="Georgia"/>
              </a:rPr>
              <a:t>administrativo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s	</a:t>
            </a:r>
            <a:r>
              <a:rPr sz="2400" spc="150" dirty="0">
                <a:solidFill>
                  <a:srgbClr val="47353A"/>
                </a:solidFill>
                <a:latin typeface="Georgia"/>
                <a:cs typeface="Georgia"/>
              </a:rPr>
              <a:t>par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a	</a:t>
            </a:r>
            <a:r>
              <a:rPr sz="2400" spc="150" dirty="0">
                <a:solidFill>
                  <a:srgbClr val="47353A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a	</a:t>
            </a:r>
            <a:r>
              <a:rPr sz="2400" spc="150" dirty="0">
                <a:solidFill>
                  <a:srgbClr val="47353A"/>
                </a:solidFill>
                <a:latin typeface="Georgia"/>
                <a:cs typeface="Georgia"/>
              </a:rPr>
              <a:t>PEvA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U	y  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preinscripción</a:t>
            </a:r>
            <a:r>
              <a:rPr sz="2400" spc="-10" dirty="0">
                <a:solidFill>
                  <a:srgbClr val="47353A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Universidad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Times New Roman"/>
              <a:cs typeface="Times New Roman"/>
            </a:endParaRPr>
          </a:p>
          <a:p>
            <a:pPr marL="520065" marR="5080" indent="-508000">
              <a:lnSpc>
                <a:spcPts val="2820"/>
              </a:lnSpc>
              <a:tabLst>
                <a:tab pos="526415" algn="l"/>
              </a:tabLst>
            </a:pPr>
            <a:r>
              <a:rPr sz="2000" spc="5" dirty="0">
                <a:solidFill>
                  <a:srgbClr val="6F6F74"/>
                </a:solidFill>
                <a:latin typeface="Georgia"/>
                <a:cs typeface="Georgia"/>
              </a:rPr>
              <a:t>3.</a:t>
            </a:r>
            <a:r>
              <a:rPr sz="2000" spc="5" dirty="0">
                <a:solidFill>
                  <a:srgbClr val="828287"/>
                </a:solidFill>
                <a:latin typeface="Helvetica"/>
                <a:cs typeface="Helvetica"/>
              </a:rPr>
              <a:t> 		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Información sobre 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el 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III Salón Estudiantil de la Universidad  de</a:t>
            </a:r>
            <a:r>
              <a:rPr sz="2400" spc="-10" dirty="0">
                <a:solidFill>
                  <a:srgbClr val="47353A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Granada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Times New Roman"/>
              <a:cs typeface="Times New Roman"/>
            </a:endParaRPr>
          </a:p>
          <a:p>
            <a:pPr marL="520065" marR="5080" indent="-508000">
              <a:lnSpc>
                <a:spcPts val="2820"/>
              </a:lnSpc>
              <a:tabLst>
                <a:tab pos="526415" algn="l"/>
                <a:tab pos="2374900" algn="l"/>
                <a:tab pos="2864485" algn="l"/>
                <a:tab pos="3272154" algn="l"/>
                <a:tab pos="4443095" algn="l"/>
                <a:tab pos="4932680" algn="l"/>
                <a:tab pos="6364605" algn="l"/>
                <a:tab pos="6682105" algn="l"/>
                <a:tab pos="8058150" algn="l"/>
                <a:tab pos="8378825" algn="l"/>
              </a:tabLst>
            </a:pPr>
            <a:r>
              <a:rPr sz="2000" spc="10" dirty="0">
                <a:solidFill>
                  <a:srgbClr val="6F6F74"/>
                </a:solidFill>
                <a:latin typeface="Georgia"/>
                <a:cs typeface="Georgia"/>
              </a:rPr>
              <a:t>4</a:t>
            </a:r>
            <a:r>
              <a:rPr sz="2000" spc="5" dirty="0">
                <a:solidFill>
                  <a:srgbClr val="6F6F74"/>
                </a:solidFill>
                <a:latin typeface="Georgia"/>
                <a:cs typeface="Georgia"/>
              </a:rPr>
              <a:t>.</a:t>
            </a:r>
            <a:r>
              <a:rPr sz="2000" spc="0" dirty="0">
                <a:solidFill>
                  <a:srgbClr val="828287"/>
                </a:solidFill>
                <a:latin typeface="Helvetica"/>
                <a:cs typeface="Helvetica"/>
              </a:rPr>
              <a:t> </a:t>
            </a:r>
            <a:r>
              <a:rPr sz="2000" dirty="0">
                <a:solidFill>
                  <a:srgbClr val="828287"/>
                </a:solidFill>
                <a:latin typeface="Helvetica"/>
                <a:cs typeface="Helvetica"/>
              </a:rPr>
              <a:t>		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In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form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a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ción	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d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e	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a	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Un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id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a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d	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d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e	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In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c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u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ión	y	A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t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e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ción	a	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47353A"/>
                </a:solidFill>
                <a:latin typeface="Georgia"/>
                <a:cs typeface="Georgia"/>
              </a:rPr>
              <a:t>a  </a:t>
            </a:r>
            <a:r>
              <a:rPr sz="2400" spc="-5" dirty="0">
                <a:solidFill>
                  <a:srgbClr val="47353A"/>
                </a:solidFill>
                <a:latin typeface="Georgia"/>
                <a:cs typeface="Georgia"/>
              </a:rPr>
              <a:t>Diversidad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756" y="1566949"/>
            <a:ext cx="8657704" cy="540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2756" y="2606039"/>
            <a:ext cx="8109064" cy="619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294" y="3088178"/>
            <a:ext cx="1088967" cy="540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128" y="1590358"/>
            <a:ext cx="8633460" cy="47320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66700" marR="69215" indent="-254000">
              <a:lnSpc>
                <a:spcPts val="3200"/>
              </a:lnSpc>
              <a:spcBef>
                <a:spcPts val="240"/>
              </a:spcBef>
            </a:pPr>
            <a:r>
              <a:rPr sz="2300" spc="114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00" spc="114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700" spc="-45" dirty="0">
                <a:latin typeface="Times New Roman"/>
                <a:cs typeface="Times New Roman"/>
              </a:rPr>
              <a:t>Todos </a:t>
            </a:r>
            <a:r>
              <a:rPr sz="2700" spc="-60" dirty="0">
                <a:latin typeface="Times New Roman"/>
                <a:cs typeface="Times New Roman"/>
              </a:rPr>
              <a:t>los </a:t>
            </a:r>
            <a:r>
              <a:rPr sz="2700" spc="-80" dirty="0">
                <a:latin typeface="Times New Roman"/>
                <a:cs typeface="Times New Roman"/>
              </a:rPr>
              <a:t>ejercicios </a:t>
            </a:r>
            <a:r>
              <a:rPr sz="2700" spc="-15" dirty="0">
                <a:latin typeface="Times New Roman"/>
                <a:cs typeface="Times New Roman"/>
              </a:rPr>
              <a:t>tendrán </a:t>
            </a:r>
            <a:r>
              <a:rPr sz="2700" b="1" spc="30" dirty="0">
                <a:solidFill>
                  <a:srgbClr val="3333CC"/>
                </a:solidFill>
                <a:latin typeface="Times New Roman"/>
                <a:cs typeface="Times New Roman"/>
              </a:rPr>
              <a:t>dos opciones </a:t>
            </a:r>
            <a:r>
              <a:rPr sz="2700" spc="-45" dirty="0">
                <a:latin typeface="Times New Roman"/>
                <a:cs typeface="Times New Roman"/>
              </a:rPr>
              <a:t>diferentes </a:t>
            </a:r>
            <a:r>
              <a:rPr sz="2700" spc="-125" dirty="0">
                <a:solidFill>
                  <a:srgbClr val="3333CC"/>
                </a:solidFill>
                <a:latin typeface="Times New Roman"/>
                <a:cs typeface="Times New Roman"/>
              </a:rPr>
              <a:t>A </a:t>
            </a:r>
            <a:r>
              <a:rPr sz="2700" spc="-229" dirty="0">
                <a:latin typeface="Times New Roman"/>
                <a:cs typeface="Times New Roman"/>
              </a:rPr>
              <a:t>y </a:t>
            </a:r>
            <a:r>
              <a:rPr sz="2700" spc="-204" dirty="0">
                <a:solidFill>
                  <a:srgbClr val="3333CC"/>
                </a:solidFill>
                <a:latin typeface="Times New Roman"/>
                <a:cs typeface="Times New Roman"/>
              </a:rPr>
              <a:t>B</a:t>
            </a:r>
            <a:r>
              <a:rPr sz="2700" spc="-204" dirty="0">
                <a:latin typeface="Times New Roman"/>
                <a:cs typeface="Times New Roman"/>
              </a:rPr>
              <a:t>, </a:t>
            </a:r>
            <a:r>
              <a:rPr sz="2700" spc="-665" dirty="0">
                <a:latin typeface="Times New Roman"/>
                <a:cs typeface="Times New Roman"/>
              </a:rPr>
              <a:t>el  </a:t>
            </a:r>
            <a:r>
              <a:rPr sz="2700" spc="-40" dirty="0">
                <a:latin typeface="Times New Roman"/>
                <a:cs typeface="Times New Roman"/>
              </a:rPr>
              <a:t>estudiante </a:t>
            </a:r>
            <a:r>
              <a:rPr sz="2700" spc="-100" dirty="0">
                <a:latin typeface="Times New Roman"/>
                <a:cs typeface="Times New Roman"/>
              </a:rPr>
              <a:t>elegirá</a:t>
            </a:r>
            <a:r>
              <a:rPr sz="2700" spc="30" dirty="0">
                <a:latin typeface="Times New Roman"/>
                <a:cs typeface="Times New Roman"/>
              </a:rPr>
              <a:t> </a:t>
            </a:r>
            <a:r>
              <a:rPr sz="2700" spc="-50" dirty="0">
                <a:latin typeface="Times New Roman"/>
                <a:cs typeface="Times New Roman"/>
              </a:rPr>
              <a:t>una.</a:t>
            </a:r>
            <a:endParaRPr sz="2700" dirty="0">
              <a:latin typeface="Times New Roman"/>
              <a:cs typeface="Times New Roman"/>
            </a:endParaRPr>
          </a:p>
          <a:p>
            <a:pPr marL="266700" marR="618490" indent="-254000">
              <a:lnSpc>
                <a:spcPts val="3150"/>
              </a:lnSpc>
              <a:spcBef>
                <a:spcPts val="2485"/>
              </a:spcBef>
            </a:pPr>
            <a:r>
              <a:rPr sz="2300" spc="114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00" spc="114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700" spc="-75" dirty="0">
                <a:latin typeface="Times New Roman"/>
                <a:cs typeface="Times New Roman"/>
              </a:rPr>
              <a:t>Cada </a:t>
            </a:r>
            <a:r>
              <a:rPr sz="2700" spc="0" dirty="0">
                <a:latin typeface="Times New Roman"/>
                <a:cs typeface="Times New Roman"/>
              </a:rPr>
              <a:t>uno </a:t>
            </a:r>
            <a:r>
              <a:rPr sz="2700" spc="-40" dirty="0">
                <a:latin typeface="Times New Roman"/>
                <a:cs typeface="Times New Roman"/>
              </a:rPr>
              <a:t>de </a:t>
            </a:r>
            <a:r>
              <a:rPr sz="2700" spc="-60" dirty="0">
                <a:latin typeface="Times New Roman"/>
                <a:cs typeface="Times New Roman"/>
              </a:rPr>
              <a:t>los </a:t>
            </a:r>
            <a:r>
              <a:rPr sz="2700" spc="-80" dirty="0">
                <a:latin typeface="Times New Roman"/>
                <a:cs typeface="Times New Roman"/>
              </a:rPr>
              <a:t>ejercicios </a:t>
            </a:r>
            <a:r>
              <a:rPr sz="2700" spc="-20" dirty="0">
                <a:latin typeface="Times New Roman"/>
                <a:cs typeface="Times New Roman"/>
              </a:rPr>
              <a:t>tendrá </a:t>
            </a:r>
            <a:r>
              <a:rPr sz="2700" spc="-40" dirty="0">
                <a:latin typeface="Times New Roman"/>
                <a:cs typeface="Times New Roman"/>
              </a:rPr>
              <a:t>una </a:t>
            </a:r>
            <a:r>
              <a:rPr sz="2700" b="1" spc="-35" dirty="0">
                <a:solidFill>
                  <a:srgbClr val="3333CC"/>
                </a:solidFill>
                <a:latin typeface="Times New Roman"/>
                <a:cs typeface="Times New Roman"/>
              </a:rPr>
              <a:t>duración </a:t>
            </a:r>
            <a:r>
              <a:rPr sz="2700" b="1" spc="25" dirty="0">
                <a:solidFill>
                  <a:srgbClr val="3333CC"/>
                </a:solidFill>
                <a:latin typeface="Times New Roman"/>
                <a:cs typeface="Times New Roman"/>
              </a:rPr>
              <a:t>de </a:t>
            </a:r>
            <a:r>
              <a:rPr sz="2700" b="1" spc="-75" dirty="0">
                <a:solidFill>
                  <a:srgbClr val="3333CC"/>
                </a:solidFill>
                <a:latin typeface="Times New Roman"/>
                <a:cs typeface="Times New Roman"/>
              </a:rPr>
              <a:t>hora </a:t>
            </a:r>
            <a:r>
              <a:rPr sz="2700" b="1" spc="-1205" dirty="0">
                <a:solidFill>
                  <a:srgbClr val="3333CC"/>
                </a:solidFill>
                <a:latin typeface="Times New Roman"/>
                <a:cs typeface="Times New Roman"/>
              </a:rPr>
              <a:t>y </a:t>
            </a:r>
            <a:r>
              <a:rPr sz="2700" b="1" spc="-60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700" b="1" spc="0" dirty="0">
                <a:solidFill>
                  <a:srgbClr val="3333CC"/>
                </a:solidFill>
                <a:latin typeface="Times New Roman"/>
                <a:cs typeface="Times New Roman"/>
              </a:rPr>
              <a:t>media.</a:t>
            </a:r>
            <a:endParaRPr sz="2700" dirty="0">
              <a:latin typeface="Times New Roman"/>
              <a:cs typeface="Times New Roman"/>
            </a:endParaRPr>
          </a:p>
          <a:p>
            <a:pPr marL="266700" marR="36830" indent="-254000">
              <a:lnSpc>
                <a:spcPct val="99600"/>
              </a:lnSpc>
              <a:spcBef>
                <a:spcPts val="2335"/>
              </a:spcBef>
            </a:pPr>
            <a:r>
              <a:rPr sz="2300" spc="114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00" spc="114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700" spc="-70" dirty="0">
                <a:latin typeface="Times New Roman"/>
                <a:cs typeface="Times New Roman"/>
              </a:rPr>
              <a:t>Para </a:t>
            </a:r>
            <a:r>
              <a:rPr sz="2700" spc="-120" dirty="0">
                <a:latin typeface="Times New Roman"/>
                <a:cs typeface="Times New Roman"/>
              </a:rPr>
              <a:t>la </a:t>
            </a:r>
            <a:r>
              <a:rPr sz="2700" spc="-45" dirty="0">
                <a:latin typeface="Times New Roman"/>
                <a:cs typeface="Times New Roman"/>
              </a:rPr>
              <a:t>respuesta </a:t>
            </a:r>
            <a:r>
              <a:rPr sz="2700" spc="-40" dirty="0">
                <a:latin typeface="Times New Roman"/>
                <a:cs typeface="Times New Roman"/>
              </a:rPr>
              <a:t>de </a:t>
            </a:r>
            <a:r>
              <a:rPr sz="2700" spc="-75" dirty="0">
                <a:latin typeface="Times New Roman"/>
                <a:cs typeface="Times New Roman"/>
              </a:rPr>
              <a:t>cada </a:t>
            </a:r>
            <a:r>
              <a:rPr sz="2700" spc="-95" dirty="0">
                <a:latin typeface="Times New Roman"/>
                <a:cs typeface="Times New Roman"/>
              </a:rPr>
              <a:t>ejercicio, </a:t>
            </a:r>
            <a:r>
              <a:rPr sz="2700" spc="-110" dirty="0">
                <a:latin typeface="Times New Roman"/>
                <a:cs typeface="Times New Roman"/>
              </a:rPr>
              <a:t>el </a:t>
            </a:r>
            <a:r>
              <a:rPr sz="2700" spc="-40" dirty="0">
                <a:latin typeface="Times New Roman"/>
                <a:cs typeface="Times New Roman"/>
              </a:rPr>
              <a:t>estudiante </a:t>
            </a:r>
            <a:r>
              <a:rPr sz="2700" spc="-25" dirty="0">
                <a:latin typeface="Times New Roman"/>
                <a:cs typeface="Times New Roman"/>
              </a:rPr>
              <a:t>dispondrá </a:t>
            </a:r>
            <a:r>
              <a:rPr sz="2700" spc="-40" dirty="0">
                <a:latin typeface="Times New Roman"/>
                <a:cs typeface="Times New Roman"/>
              </a:rPr>
              <a:t>de </a:t>
            </a:r>
            <a:r>
              <a:rPr sz="2700" b="1" spc="-1195" dirty="0">
                <a:solidFill>
                  <a:srgbClr val="3333CC"/>
                </a:solidFill>
                <a:latin typeface="Times New Roman"/>
                <a:cs typeface="Times New Roman"/>
              </a:rPr>
              <a:t>2 </a:t>
            </a:r>
            <a:r>
              <a:rPr sz="2700" b="1" spc="-31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700" b="1" spc="30" dirty="0">
                <a:solidFill>
                  <a:srgbClr val="3333CC"/>
                </a:solidFill>
                <a:latin typeface="Times New Roman"/>
                <a:cs typeface="Times New Roman"/>
              </a:rPr>
              <a:t>pliegos </a:t>
            </a:r>
            <a:r>
              <a:rPr sz="2700" b="1" spc="-30" dirty="0">
                <a:solidFill>
                  <a:srgbClr val="3333CC"/>
                </a:solidFill>
                <a:latin typeface="Times New Roman"/>
                <a:cs typeface="Times New Roman"/>
              </a:rPr>
              <a:t>formato </a:t>
            </a:r>
            <a:r>
              <a:rPr sz="2700" b="1" spc="-90" dirty="0">
                <a:solidFill>
                  <a:srgbClr val="3333CC"/>
                </a:solidFill>
                <a:latin typeface="Times New Roman"/>
                <a:cs typeface="Times New Roman"/>
              </a:rPr>
              <a:t>A-3 </a:t>
            </a:r>
            <a:r>
              <a:rPr sz="2700" spc="-25" dirty="0">
                <a:latin typeface="Times New Roman"/>
                <a:cs typeface="Times New Roman"/>
              </a:rPr>
              <a:t>doblado </a:t>
            </a:r>
            <a:r>
              <a:rPr sz="2700" spc="-10" dirty="0">
                <a:latin typeface="Times New Roman"/>
                <a:cs typeface="Times New Roman"/>
              </a:rPr>
              <a:t>con </a:t>
            </a:r>
            <a:r>
              <a:rPr sz="2700" spc="-85" dirty="0">
                <a:latin typeface="Times New Roman"/>
                <a:cs typeface="Times New Roman"/>
              </a:rPr>
              <a:t>4 </a:t>
            </a:r>
            <a:r>
              <a:rPr sz="2700" spc="-75" dirty="0">
                <a:latin typeface="Times New Roman"/>
                <a:cs typeface="Times New Roman"/>
              </a:rPr>
              <a:t>páginas </a:t>
            </a:r>
            <a:r>
              <a:rPr sz="2700" spc="-90" dirty="0">
                <a:latin typeface="Times New Roman"/>
                <a:cs typeface="Times New Roman"/>
              </a:rPr>
              <a:t>A-4, </a:t>
            </a:r>
            <a:r>
              <a:rPr sz="2700" spc="-50" dirty="0">
                <a:latin typeface="Times New Roman"/>
                <a:cs typeface="Times New Roman"/>
              </a:rPr>
              <a:t>numeradas  </a:t>
            </a:r>
            <a:r>
              <a:rPr sz="2700" spc="-75" dirty="0">
                <a:latin typeface="Times New Roman"/>
                <a:cs typeface="Times New Roman"/>
              </a:rPr>
              <a:t>del </a:t>
            </a:r>
            <a:r>
              <a:rPr sz="2700" spc="-85" dirty="0">
                <a:latin typeface="Times New Roman"/>
                <a:cs typeface="Times New Roman"/>
              </a:rPr>
              <a:t>1 </a:t>
            </a:r>
            <a:r>
              <a:rPr sz="2700" spc="-120" dirty="0">
                <a:latin typeface="Times New Roman"/>
                <a:cs typeface="Times New Roman"/>
              </a:rPr>
              <a:t>al</a:t>
            </a:r>
            <a:r>
              <a:rPr sz="2700" spc="150" dirty="0">
                <a:latin typeface="Times New Roman"/>
                <a:cs typeface="Times New Roman"/>
              </a:rPr>
              <a:t> </a:t>
            </a:r>
            <a:r>
              <a:rPr sz="2700" spc="-130" dirty="0">
                <a:latin typeface="Times New Roman"/>
                <a:cs typeface="Times New Roman"/>
              </a:rPr>
              <a:t>8*.</a:t>
            </a: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950" dirty="0">
              <a:latin typeface="Times New Roman"/>
              <a:cs typeface="Times New Roman"/>
            </a:endParaRPr>
          </a:p>
          <a:p>
            <a:pPr marL="279400" marR="5080" indent="-266700">
              <a:lnSpc>
                <a:spcPts val="2320"/>
              </a:lnSpc>
              <a:buClr>
                <a:srgbClr val="6F6F74"/>
              </a:buClr>
              <a:buSzPct val="94117"/>
              <a:buFont typeface="Times New Roman"/>
              <a:buChar char="•"/>
              <a:tabLst>
                <a:tab pos="90170" algn="l"/>
                <a:tab pos="285115" algn="l"/>
              </a:tabLst>
            </a:pPr>
            <a:r>
              <a:rPr sz="1700" dirty="0">
                <a:solidFill>
                  <a:srgbClr val="828287"/>
                </a:solidFill>
                <a:latin typeface="Helvetica"/>
                <a:cs typeface="Helvetica"/>
              </a:rPr>
              <a:t> </a:t>
            </a:r>
            <a:r>
              <a:rPr sz="2000" spc="-55" dirty="0" smtClean="0">
                <a:solidFill>
                  <a:srgbClr val="46464A"/>
                </a:solidFill>
                <a:latin typeface="Times New Roman"/>
                <a:cs typeface="Times New Roman"/>
              </a:rPr>
              <a:t>Para </a:t>
            </a:r>
            <a:r>
              <a:rPr sz="2000" spc="-45" dirty="0">
                <a:solidFill>
                  <a:srgbClr val="46464A"/>
                </a:solidFill>
                <a:latin typeface="Times New Roman"/>
                <a:cs typeface="Times New Roman"/>
              </a:rPr>
              <a:t>los </a:t>
            </a:r>
            <a:r>
              <a:rPr sz="2000" spc="-55" dirty="0">
                <a:solidFill>
                  <a:srgbClr val="46464A"/>
                </a:solidFill>
                <a:latin typeface="Times New Roman"/>
                <a:cs typeface="Times New Roman"/>
              </a:rPr>
              <a:t>ejercicios </a:t>
            </a:r>
            <a:r>
              <a:rPr sz="2000" spc="-30" dirty="0">
                <a:solidFill>
                  <a:srgbClr val="46464A"/>
                </a:solidFill>
                <a:latin typeface="Times New Roman"/>
                <a:cs typeface="Times New Roman"/>
              </a:rPr>
              <a:t>de </a:t>
            </a:r>
            <a:r>
              <a:rPr sz="2000" spc="-55" dirty="0">
                <a:solidFill>
                  <a:srgbClr val="3333CC"/>
                </a:solidFill>
                <a:latin typeface="Times New Roman"/>
                <a:cs typeface="Times New Roman"/>
              </a:rPr>
              <a:t>Lengua Castellana </a:t>
            </a:r>
            <a:r>
              <a:rPr sz="2000" spc="-170" dirty="0">
                <a:solidFill>
                  <a:srgbClr val="3333CC"/>
                </a:solidFill>
                <a:latin typeface="Times New Roman"/>
                <a:cs typeface="Times New Roman"/>
              </a:rPr>
              <a:t>y </a:t>
            </a:r>
            <a:r>
              <a:rPr sz="2000" spc="-40" dirty="0">
                <a:solidFill>
                  <a:srgbClr val="3333CC"/>
                </a:solidFill>
                <a:latin typeface="Times New Roman"/>
                <a:cs typeface="Times New Roman"/>
              </a:rPr>
              <a:t>Literatura </a:t>
            </a:r>
            <a:r>
              <a:rPr sz="2000" spc="30" dirty="0">
                <a:solidFill>
                  <a:srgbClr val="3333CC"/>
                </a:solidFill>
                <a:latin typeface="Times New Roman"/>
                <a:cs typeface="Times New Roman"/>
              </a:rPr>
              <a:t>II </a:t>
            </a:r>
            <a:r>
              <a:rPr sz="2000" spc="-170" dirty="0">
                <a:solidFill>
                  <a:srgbClr val="46464A"/>
                </a:solidFill>
                <a:latin typeface="Times New Roman"/>
                <a:cs typeface="Times New Roman"/>
              </a:rPr>
              <a:t>y </a:t>
            </a:r>
            <a:r>
              <a:rPr sz="2000" spc="-30" dirty="0">
                <a:solidFill>
                  <a:srgbClr val="46464A"/>
                </a:solidFill>
                <a:latin typeface="Times New Roman"/>
                <a:cs typeface="Times New Roman"/>
              </a:rPr>
              <a:t>de </a:t>
            </a:r>
            <a:r>
              <a:rPr sz="2000" spc="-25" dirty="0">
                <a:solidFill>
                  <a:srgbClr val="3333CC"/>
                </a:solidFill>
                <a:latin typeface="Times New Roman"/>
                <a:cs typeface="Times New Roman"/>
              </a:rPr>
              <a:t>Historia </a:t>
            </a:r>
            <a:r>
              <a:rPr sz="2000" spc="-30" dirty="0">
                <a:solidFill>
                  <a:srgbClr val="3333CC"/>
                </a:solidFill>
                <a:latin typeface="Times New Roman"/>
                <a:cs typeface="Times New Roman"/>
              </a:rPr>
              <a:t>de </a:t>
            </a:r>
            <a:r>
              <a:rPr sz="2000" spc="-20" dirty="0">
                <a:solidFill>
                  <a:srgbClr val="3333CC"/>
                </a:solidFill>
                <a:latin typeface="Times New Roman"/>
                <a:cs typeface="Times New Roman"/>
              </a:rPr>
              <a:t>España</a:t>
            </a:r>
            <a:r>
              <a:rPr sz="2000" spc="-20" dirty="0">
                <a:solidFill>
                  <a:srgbClr val="46464A"/>
                </a:solidFill>
                <a:latin typeface="Times New Roman"/>
                <a:cs typeface="Times New Roman"/>
              </a:rPr>
              <a:t>, </a:t>
            </a:r>
            <a:r>
              <a:rPr sz="2000" spc="-80" dirty="0">
                <a:solidFill>
                  <a:srgbClr val="46464A"/>
                </a:solidFill>
                <a:latin typeface="Times New Roman"/>
                <a:cs typeface="Times New Roman"/>
              </a:rPr>
              <a:t>el  </a:t>
            </a:r>
            <a:r>
              <a:rPr sz="2000" spc="-30" dirty="0">
                <a:solidFill>
                  <a:srgbClr val="46464A"/>
                </a:solidFill>
                <a:latin typeface="Times New Roman"/>
                <a:cs typeface="Times New Roman"/>
              </a:rPr>
              <a:t>estudiante </a:t>
            </a:r>
            <a:r>
              <a:rPr sz="2000" spc="-10" dirty="0">
                <a:solidFill>
                  <a:srgbClr val="46464A"/>
                </a:solidFill>
                <a:latin typeface="Times New Roman"/>
                <a:cs typeface="Times New Roman"/>
              </a:rPr>
              <a:t>podrá </a:t>
            </a:r>
            <a:r>
              <a:rPr sz="2000" spc="-30" dirty="0">
                <a:solidFill>
                  <a:srgbClr val="46464A"/>
                </a:solidFill>
                <a:latin typeface="Times New Roman"/>
                <a:cs typeface="Times New Roman"/>
              </a:rPr>
              <a:t>pedir </a:t>
            </a:r>
            <a:r>
              <a:rPr sz="2000" spc="-65" dirty="0">
                <a:solidFill>
                  <a:srgbClr val="3333CC"/>
                </a:solidFill>
                <a:latin typeface="Times New Roman"/>
                <a:cs typeface="Times New Roman"/>
              </a:rPr>
              <a:t>1 </a:t>
            </a:r>
            <a:r>
              <a:rPr sz="2000" spc="-35" dirty="0">
                <a:solidFill>
                  <a:srgbClr val="3333CC"/>
                </a:solidFill>
                <a:latin typeface="Times New Roman"/>
                <a:cs typeface="Times New Roman"/>
              </a:rPr>
              <a:t>folio </a:t>
            </a:r>
            <a:r>
              <a:rPr sz="2000" spc="-70" dirty="0">
                <a:solidFill>
                  <a:srgbClr val="3333CC"/>
                </a:solidFill>
                <a:latin typeface="Times New Roman"/>
                <a:cs typeface="Times New Roman"/>
              </a:rPr>
              <a:t>A-4 </a:t>
            </a:r>
            <a:r>
              <a:rPr sz="2000" spc="-55" dirty="0">
                <a:solidFill>
                  <a:srgbClr val="3333CC"/>
                </a:solidFill>
                <a:latin typeface="Times New Roman"/>
                <a:cs typeface="Times New Roman"/>
              </a:rPr>
              <a:t>adicional </a:t>
            </a:r>
            <a:r>
              <a:rPr sz="2000" spc="-5" dirty="0">
                <a:solidFill>
                  <a:srgbClr val="46464A"/>
                </a:solidFill>
                <a:latin typeface="Times New Roman"/>
                <a:cs typeface="Times New Roman"/>
              </a:rPr>
              <a:t>con </a:t>
            </a:r>
            <a:r>
              <a:rPr sz="2000" spc="-65" dirty="0">
                <a:solidFill>
                  <a:srgbClr val="46464A"/>
                </a:solidFill>
                <a:latin typeface="Times New Roman"/>
                <a:cs typeface="Times New Roman"/>
              </a:rPr>
              <a:t>2 </a:t>
            </a:r>
            <a:r>
              <a:rPr sz="2000" spc="-55" dirty="0">
                <a:solidFill>
                  <a:srgbClr val="46464A"/>
                </a:solidFill>
                <a:latin typeface="Times New Roman"/>
                <a:cs typeface="Times New Roman"/>
              </a:rPr>
              <a:t>páginas </a:t>
            </a:r>
            <a:r>
              <a:rPr sz="2000" spc="-35" dirty="0">
                <a:solidFill>
                  <a:srgbClr val="46464A"/>
                </a:solidFill>
                <a:latin typeface="Times New Roman"/>
                <a:cs typeface="Times New Roman"/>
              </a:rPr>
              <a:t>numeradas </a:t>
            </a:r>
            <a:r>
              <a:rPr sz="2000" spc="-65" dirty="0">
                <a:solidFill>
                  <a:srgbClr val="46464A"/>
                </a:solidFill>
                <a:latin typeface="Times New Roman"/>
                <a:cs typeface="Times New Roman"/>
              </a:rPr>
              <a:t>9</a:t>
            </a:r>
            <a:r>
              <a:rPr sz="2000" spc="275" dirty="0">
                <a:solidFill>
                  <a:srgbClr val="46464A"/>
                </a:solidFill>
                <a:latin typeface="Times New Roman"/>
                <a:cs typeface="Times New Roman"/>
              </a:rPr>
              <a:t> </a:t>
            </a:r>
            <a:r>
              <a:rPr sz="2000" spc="-170" dirty="0">
                <a:solidFill>
                  <a:srgbClr val="46464A"/>
                </a:solidFill>
                <a:latin typeface="Times New Roman"/>
                <a:cs typeface="Times New Roman"/>
              </a:rPr>
              <a:t>y </a:t>
            </a:r>
            <a:r>
              <a:rPr sz="2000" spc="-70" dirty="0">
                <a:solidFill>
                  <a:srgbClr val="46464A"/>
                </a:solidFill>
                <a:latin typeface="Times New Roman"/>
                <a:cs typeface="Times New Roman"/>
              </a:rPr>
              <a:t>10.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145030" marR="5080" indent="-2132965">
              <a:lnSpc>
                <a:spcPts val="3300"/>
              </a:lnSpc>
              <a:spcBef>
                <a:spcPts val="260"/>
              </a:spcBef>
            </a:pPr>
            <a:r>
              <a:rPr spc="-5" dirty="0"/>
              <a:t>Aspectos </a:t>
            </a:r>
            <a:r>
              <a:rPr spc="-5" dirty="0">
                <a:solidFill>
                  <a:srgbClr val="FF0000"/>
                </a:solidFill>
              </a:rPr>
              <a:t>Comunes</a:t>
            </a:r>
            <a:r>
              <a:rPr spc="-5" dirty="0"/>
              <a:t>: ¿Cómo son los  </a:t>
            </a:r>
            <a:r>
              <a:rPr dirty="0"/>
              <a:t>exámenes?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8" y="1557338"/>
            <a:ext cx="8599170" cy="322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140" dirty="0">
                <a:latin typeface="Times New Roman"/>
                <a:cs typeface="Times New Roman"/>
              </a:rPr>
              <a:t>Se </a:t>
            </a:r>
            <a:r>
              <a:rPr sz="2600" spc="-75" dirty="0">
                <a:latin typeface="Times New Roman"/>
                <a:cs typeface="Times New Roman"/>
              </a:rPr>
              <a:t>utilizará </a:t>
            </a:r>
            <a:r>
              <a:rPr sz="2600" spc="-45" dirty="0">
                <a:latin typeface="Times New Roman"/>
                <a:cs typeface="Times New Roman"/>
              </a:rPr>
              <a:t>bolígrafo </a:t>
            </a:r>
            <a:r>
              <a:rPr sz="2600" spc="25" dirty="0">
                <a:latin typeface="Times New Roman"/>
                <a:cs typeface="Times New Roman"/>
              </a:rPr>
              <a:t>o </a:t>
            </a:r>
            <a:r>
              <a:rPr sz="2600" spc="-55" dirty="0">
                <a:latin typeface="Times New Roman"/>
                <a:cs typeface="Times New Roman"/>
              </a:rPr>
              <a:t>pluma </a:t>
            </a:r>
            <a:r>
              <a:rPr sz="2600" spc="-10" dirty="0">
                <a:latin typeface="Times New Roman"/>
                <a:cs typeface="Times New Roman"/>
              </a:rPr>
              <a:t>con </a:t>
            </a:r>
            <a:r>
              <a:rPr sz="2600" spc="-30" dirty="0">
                <a:latin typeface="Times New Roman"/>
                <a:cs typeface="Times New Roman"/>
              </a:rPr>
              <a:t>tinta </a:t>
            </a:r>
            <a:r>
              <a:rPr sz="2600" b="1" spc="-30" dirty="0">
                <a:latin typeface="Times New Roman"/>
                <a:cs typeface="Times New Roman"/>
              </a:rPr>
              <a:t>negra </a:t>
            </a:r>
            <a:r>
              <a:rPr sz="2600" spc="25" dirty="0">
                <a:latin typeface="Times New Roman"/>
                <a:cs typeface="Times New Roman"/>
              </a:rPr>
              <a:t>o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azul</a:t>
            </a:r>
            <a:r>
              <a:rPr sz="2600" spc="-3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266700" marR="901065" indent="-254000">
              <a:lnSpc>
                <a:spcPts val="2780"/>
              </a:lnSpc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15" dirty="0">
                <a:latin typeface="Times New Roman"/>
                <a:cs typeface="Times New Roman"/>
              </a:rPr>
              <a:t>Habrá </a:t>
            </a:r>
            <a:r>
              <a:rPr sz="2600" spc="-5" dirty="0">
                <a:latin typeface="Times New Roman"/>
                <a:cs typeface="Times New Roman"/>
              </a:rPr>
              <a:t>un </a:t>
            </a:r>
            <a:r>
              <a:rPr sz="2600" b="1" spc="25" dirty="0">
                <a:solidFill>
                  <a:srgbClr val="3333CC"/>
                </a:solidFill>
                <a:latin typeface="Times New Roman"/>
                <a:cs typeface="Times New Roman"/>
              </a:rPr>
              <a:t>descanso </a:t>
            </a:r>
            <a:r>
              <a:rPr sz="2600" b="1" spc="15" dirty="0">
                <a:solidFill>
                  <a:srgbClr val="3333CC"/>
                </a:solidFill>
                <a:latin typeface="Times New Roman"/>
                <a:cs typeface="Times New Roman"/>
              </a:rPr>
              <a:t>de </a:t>
            </a:r>
            <a:r>
              <a:rPr sz="2600" b="1" spc="-85" dirty="0">
                <a:solidFill>
                  <a:srgbClr val="3333CC"/>
                </a:solidFill>
                <a:latin typeface="Times New Roman"/>
                <a:cs typeface="Times New Roman"/>
              </a:rPr>
              <a:t>45 </a:t>
            </a:r>
            <a:r>
              <a:rPr sz="2600" b="1" spc="0" dirty="0">
                <a:solidFill>
                  <a:srgbClr val="3333CC"/>
                </a:solidFill>
                <a:latin typeface="Times New Roman"/>
                <a:cs typeface="Times New Roman"/>
              </a:rPr>
              <a:t>minutos </a:t>
            </a:r>
            <a:r>
              <a:rPr sz="2600" spc="-20" dirty="0">
                <a:latin typeface="Times New Roman"/>
                <a:cs typeface="Times New Roman"/>
              </a:rPr>
              <a:t>entre </a:t>
            </a:r>
            <a:r>
              <a:rPr sz="2600" spc="-5" dirty="0">
                <a:latin typeface="Times New Roman"/>
                <a:cs typeface="Times New Roman"/>
              </a:rPr>
              <a:t>un </a:t>
            </a:r>
            <a:r>
              <a:rPr sz="2600" spc="-75" dirty="0">
                <a:latin typeface="Times New Roman"/>
                <a:cs typeface="Times New Roman"/>
              </a:rPr>
              <a:t>ejercicio </a:t>
            </a:r>
            <a:r>
              <a:rPr sz="2600" spc="-220" dirty="0">
                <a:latin typeface="Times New Roman"/>
                <a:cs typeface="Times New Roman"/>
              </a:rPr>
              <a:t>y </a:t>
            </a:r>
            <a:r>
              <a:rPr sz="2600" spc="-635" dirty="0">
                <a:latin typeface="Times New Roman"/>
                <a:cs typeface="Times New Roman"/>
              </a:rPr>
              <a:t>el  </a:t>
            </a:r>
            <a:r>
              <a:rPr sz="2600" spc="-70" dirty="0">
                <a:latin typeface="Times New Roman"/>
                <a:cs typeface="Times New Roman"/>
              </a:rPr>
              <a:t>siguiente </a:t>
            </a:r>
            <a:r>
              <a:rPr sz="2600" spc="-55" dirty="0">
                <a:latin typeface="Times New Roman"/>
                <a:cs typeface="Times New Roman"/>
              </a:rPr>
              <a:t>(mínimo </a:t>
            </a:r>
            <a:r>
              <a:rPr sz="2600" spc="-85" dirty="0">
                <a:latin typeface="Times New Roman"/>
                <a:cs typeface="Times New Roman"/>
              </a:rPr>
              <a:t>30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minutos).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Times New Roman"/>
              <a:cs typeface="Times New Roman"/>
            </a:endParaRPr>
          </a:p>
          <a:p>
            <a:pPr marL="266700" marR="5080" indent="-254000">
              <a:lnSpc>
                <a:spcPct val="89400"/>
              </a:lnSpc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65" dirty="0">
                <a:latin typeface="Times New Roman"/>
                <a:cs typeface="Times New Roman"/>
              </a:rPr>
              <a:t>En </a:t>
            </a:r>
            <a:r>
              <a:rPr sz="2600" spc="15" dirty="0">
                <a:latin typeface="Times New Roman"/>
                <a:cs typeface="Times New Roman"/>
              </a:rPr>
              <a:t>todo </a:t>
            </a:r>
            <a:r>
              <a:rPr sz="2600" spc="-5" dirty="0">
                <a:latin typeface="Times New Roman"/>
                <a:cs typeface="Times New Roman"/>
              </a:rPr>
              <a:t>momento </a:t>
            </a:r>
            <a:r>
              <a:rPr sz="2600" spc="-105" dirty="0">
                <a:latin typeface="Times New Roman"/>
                <a:cs typeface="Times New Roman"/>
              </a:rPr>
              <a:t>el </a:t>
            </a:r>
            <a:r>
              <a:rPr sz="2600" spc="-40" dirty="0">
                <a:latin typeface="Times New Roman"/>
                <a:cs typeface="Times New Roman"/>
              </a:rPr>
              <a:t>estudiante </a:t>
            </a:r>
            <a:r>
              <a:rPr sz="2600" spc="-30" dirty="0">
                <a:latin typeface="Times New Roman"/>
                <a:cs typeface="Times New Roman"/>
              </a:rPr>
              <a:t>habrá </a:t>
            </a:r>
            <a:r>
              <a:rPr sz="2600" spc="-40" dirty="0">
                <a:latin typeface="Times New Roman"/>
                <a:cs typeface="Times New Roman"/>
              </a:rPr>
              <a:t>de </a:t>
            </a:r>
            <a:r>
              <a:rPr sz="2600" spc="-45" dirty="0">
                <a:latin typeface="Times New Roman"/>
                <a:cs typeface="Times New Roman"/>
              </a:rPr>
              <a:t>estar </a:t>
            </a:r>
            <a:r>
              <a:rPr sz="2600" spc="-25" dirty="0">
                <a:latin typeface="Times New Roman"/>
                <a:cs typeface="Times New Roman"/>
              </a:rPr>
              <a:t>en </a:t>
            </a:r>
            <a:r>
              <a:rPr sz="2600" spc="-30" dirty="0">
                <a:latin typeface="Times New Roman"/>
                <a:cs typeface="Times New Roman"/>
              </a:rPr>
              <a:t>posesión </a:t>
            </a:r>
            <a:r>
              <a:rPr sz="2600" spc="-40" dirty="0">
                <a:latin typeface="Times New Roman"/>
                <a:cs typeface="Times New Roman"/>
              </a:rPr>
              <a:t>de  </a:t>
            </a:r>
            <a:r>
              <a:rPr sz="2600" b="1" spc="5" dirty="0">
                <a:solidFill>
                  <a:srgbClr val="3333CC"/>
                </a:solidFill>
                <a:latin typeface="Times New Roman"/>
                <a:cs typeface="Times New Roman"/>
              </a:rPr>
              <a:t>documentación </a:t>
            </a:r>
            <a:r>
              <a:rPr sz="2600" b="1" spc="-30" dirty="0">
                <a:solidFill>
                  <a:srgbClr val="3333CC"/>
                </a:solidFill>
                <a:latin typeface="Times New Roman"/>
                <a:cs typeface="Times New Roman"/>
              </a:rPr>
              <a:t>identificativa </a:t>
            </a:r>
            <a:r>
              <a:rPr sz="2600" spc="15" dirty="0">
                <a:latin typeface="Times New Roman"/>
                <a:cs typeface="Times New Roman"/>
              </a:rPr>
              <a:t>(DNI, </a:t>
            </a:r>
            <a:r>
              <a:rPr sz="2600" spc="-30" dirty="0">
                <a:latin typeface="Times New Roman"/>
                <a:cs typeface="Times New Roman"/>
              </a:rPr>
              <a:t>pasaporte, </a:t>
            </a:r>
            <a:r>
              <a:rPr sz="2600" spc="-50" dirty="0">
                <a:latin typeface="Times New Roman"/>
                <a:cs typeface="Times New Roman"/>
              </a:rPr>
              <a:t>tarjeta, </a:t>
            </a:r>
            <a:r>
              <a:rPr sz="2600" spc="-65" dirty="0">
                <a:latin typeface="Times New Roman"/>
                <a:cs typeface="Times New Roman"/>
              </a:rPr>
              <a:t>…), </a:t>
            </a:r>
            <a:r>
              <a:rPr sz="2600" spc="-70" dirty="0">
                <a:latin typeface="Times New Roman"/>
                <a:cs typeface="Times New Roman"/>
              </a:rPr>
              <a:t>del  </a:t>
            </a:r>
            <a:r>
              <a:rPr sz="2600" spc="-45" dirty="0">
                <a:latin typeface="Times New Roman"/>
                <a:cs typeface="Times New Roman"/>
              </a:rPr>
              <a:t>resguardo </a:t>
            </a:r>
            <a:r>
              <a:rPr sz="2600" spc="-40" dirty="0">
                <a:latin typeface="Times New Roman"/>
                <a:cs typeface="Times New Roman"/>
              </a:rPr>
              <a:t>de </a:t>
            </a:r>
            <a:r>
              <a:rPr sz="2600" spc="-65" dirty="0">
                <a:latin typeface="Times New Roman"/>
                <a:cs typeface="Times New Roman"/>
              </a:rPr>
              <a:t>matrícula </a:t>
            </a:r>
            <a:r>
              <a:rPr sz="2600" spc="-220" dirty="0">
                <a:latin typeface="Times New Roman"/>
                <a:cs typeface="Times New Roman"/>
              </a:rPr>
              <a:t>y </a:t>
            </a:r>
            <a:r>
              <a:rPr sz="2600" spc="-70" dirty="0">
                <a:latin typeface="Times New Roman"/>
                <a:cs typeface="Times New Roman"/>
              </a:rPr>
              <a:t>del </a:t>
            </a:r>
            <a:r>
              <a:rPr sz="2600" spc="-60" dirty="0">
                <a:latin typeface="Times New Roman"/>
                <a:cs typeface="Times New Roman"/>
              </a:rPr>
              <a:t>justificante </a:t>
            </a:r>
            <a:r>
              <a:rPr sz="2600" spc="-40" dirty="0">
                <a:latin typeface="Times New Roman"/>
                <a:cs typeface="Times New Roman"/>
              </a:rPr>
              <a:t>de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pago.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145030" marR="5080" indent="-2132965">
              <a:lnSpc>
                <a:spcPts val="3300"/>
              </a:lnSpc>
              <a:spcBef>
                <a:spcPts val="260"/>
              </a:spcBef>
            </a:pPr>
            <a:r>
              <a:rPr spc="-5" dirty="0"/>
              <a:t>Aspectos </a:t>
            </a:r>
            <a:r>
              <a:rPr spc="-5" dirty="0">
                <a:solidFill>
                  <a:srgbClr val="FF0000"/>
                </a:solidFill>
              </a:rPr>
              <a:t>Comunes</a:t>
            </a:r>
            <a:r>
              <a:rPr spc="-5" dirty="0"/>
              <a:t>: ¿Cómo son los  </a:t>
            </a:r>
            <a:r>
              <a:rPr dirty="0"/>
              <a:t>exámenes?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8" y="1554798"/>
            <a:ext cx="8635365" cy="46304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66700" marR="6350" indent="-254000" algn="just">
              <a:lnSpc>
                <a:spcPts val="3000"/>
              </a:lnSpc>
              <a:spcBef>
                <a:spcPts val="500"/>
              </a:spcBef>
            </a:pPr>
            <a:r>
              <a:rPr sz="2350" spc="14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800" spc="75" dirty="0">
                <a:latin typeface="Times New Roman"/>
                <a:cs typeface="Times New Roman"/>
              </a:rPr>
              <a:t>En </a:t>
            </a:r>
            <a:r>
              <a:rPr sz="2800" spc="15" dirty="0">
                <a:latin typeface="Times New Roman"/>
                <a:cs typeface="Times New Roman"/>
              </a:rPr>
              <a:t>todo </a:t>
            </a:r>
            <a:r>
              <a:rPr sz="2800" spc="-30" dirty="0">
                <a:latin typeface="Times New Roman"/>
                <a:cs typeface="Times New Roman"/>
              </a:rPr>
              <a:t>momento, </a:t>
            </a:r>
            <a:r>
              <a:rPr sz="2800" spc="-65" dirty="0">
                <a:latin typeface="Times New Roman"/>
                <a:cs typeface="Times New Roman"/>
              </a:rPr>
              <a:t>los </a:t>
            </a:r>
            <a:r>
              <a:rPr sz="2800" spc="-50" dirty="0">
                <a:latin typeface="Times New Roman"/>
                <a:cs typeface="Times New Roman"/>
              </a:rPr>
              <a:t>alumnos </a:t>
            </a:r>
            <a:r>
              <a:rPr sz="2800" spc="-235" dirty="0">
                <a:latin typeface="Times New Roman"/>
                <a:cs typeface="Times New Roman"/>
              </a:rPr>
              <a:t>y </a:t>
            </a:r>
            <a:r>
              <a:rPr sz="2800" spc="-110" dirty="0">
                <a:latin typeface="Times New Roman"/>
                <a:cs typeface="Times New Roman"/>
              </a:rPr>
              <a:t>las </a:t>
            </a:r>
            <a:r>
              <a:rPr sz="2800" spc="-65" dirty="0">
                <a:latin typeface="Times New Roman"/>
                <a:cs typeface="Times New Roman"/>
              </a:rPr>
              <a:t>alumnas  </a:t>
            </a:r>
            <a:r>
              <a:rPr sz="2800" spc="-125" dirty="0">
                <a:latin typeface="Times New Roman"/>
                <a:cs typeface="Times New Roman"/>
              </a:rPr>
              <a:t>permanecerán </a:t>
            </a:r>
            <a:r>
              <a:rPr sz="2800" spc="-10" dirty="0">
                <a:latin typeface="Times New Roman"/>
                <a:cs typeface="Times New Roman"/>
              </a:rPr>
              <a:t>con </a:t>
            </a:r>
            <a:r>
              <a:rPr sz="2800" spc="-65" dirty="0">
                <a:latin typeface="Times New Roman"/>
                <a:cs typeface="Times New Roman"/>
              </a:rPr>
              <a:t>los </a:t>
            </a:r>
            <a:r>
              <a:rPr sz="2800" b="1" dirty="0">
                <a:solidFill>
                  <a:srgbClr val="3333CC"/>
                </a:solidFill>
                <a:latin typeface="Times New Roman"/>
                <a:cs typeface="Times New Roman"/>
              </a:rPr>
              <a:t>pabellones </a:t>
            </a:r>
            <a:r>
              <a:rPr sz="2800" b="1" spc="-30" dirty="0">
                <a:solidFill>
                  <a:srgbClr val="3333CC"/>
                </a:solidFill>
                <a:latin typeface="Times New Roman"/>
                <a:cs typeface="Times New Roman"/>
              </a:rPr>
              <a:t>auditivos </a:t>
            </a:r>
            <a:r>
              <a:rPr sz="2800" spc="-80" dirty="0">
                <a:latin typeface="Times New Roman"/>
                <a:cs typeface="Times New Roman"/>
              </a:rPr>
              <a:t>(orejas) </a:t>
            </a:r>
            <a:r>
              <a:rPr sz="2800" b="1" spc="-60" dirty="0">
                <a:solidFill>
                  <a:srgbClr val="3333CC"/>
                </a:solidFill>
                <a:latin typeface="Times New Roman"/>
                <a:cs typeface="Times New Roman"/>
              </a:rPr>
              <a:t>al  </a:t>
            </a:r>
            <a:r>
              <a:rPr sz="2800" b="1" spc="0" dirty="0">
                <a:solidFill>
                  <a:srgbClr val="3333CC"/>
                </a:solidFill>
                <a:latin typeface="Times New Roman"/>
                <a:cs typeface="Times New Roman"/>
              </a:rPr>
              <a:t>descubierto.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266700" marR="5080" indent="-254000" algn="just">
              <a:lnSpc>
                <a:spcPct val="89700"/>
              </a:lnSpc>
            </a:pPr>
            <a:r>
              <a:rPr sz="2350" spc="14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800" spc="-130" dirty="0">
                <a:latin typeface="Times New Roman"/>
                <a:cs typeface="Times New Roman"/>
              </a:rPr>
              <a:t>Se </a:t>
            </a:r>
            <a:r>
              <a:rPr sz="2800" spc="-40" dirty="0">
                <a:latin typeface="Times New Roman"/>
                <a:cs typeface="Times New Roman"/>
              </a:rPr>
              <a:t>penaliza</a:t>
            </a:r>
            <a:r>
              <a:rPr sz="2800" spc="61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copiar, </a:t>
            </a:r>
            <a:r>
              <a:rPr sz="2800" spc="5" dirty="0">
                <a:latin typeface="Times New Roman"/>
                <a:cs typeface="Times New Roman"/>
              </a:rPr>
              <a:t>tener</a:t>
            </a:r>
            <a:r>
              <a:rPr sz="2800" spc="7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apuntes,</a:t>
            </a:r>
            <a:r>
              <a:rPr sz="2800" spc="6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usar </a:t>
            </a:r>
            <a:r>
              <a:rPr sz="2800" spc="-5" dirty="0">
                <a:latin typeface="Times New Roman"/>
                <a:cs typeface="Times New Roman"/>
              </a:rPr>
              <a:t>aparatos </a:t>
            </a:r>
            <a:r>
              <a:rPr sz="2800" spc="-1145" dirty="0">
                <a:latin typeface="Times New Roman"/>
                <a:cs typeface="Times New Roman"/>
              </a:rPr>
              <a:t>de </a:t>
            </a:r>
            <a:r>
              <a:rPr sz="2800" spc="-54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comunicación, </a:t>
            </a:r>
            <a:r>
              <a:rPr sz="2800" spc="-40" dirty="0">
                <a:latin typeface="Times New Roman"/>
                <a:cs typeface="Times New Roman"/>
              </a:rPr>
              <a:t>aparatos de </a:t>
            </a:r>
            <a:r>
              <a:rPr sz="2800" spc="-55" dirty="0">
                <a:latin typeface="Times New Roman"/>
                <a:cs typeface="Times New Roman"/>
              </a:rPr>
              <a:t>almacenamiento </a:t>
            </a:r>
            <a:r>
              <a:rPr sz="2800" spc="-40" dirty="0">
                <a:latin typeface="Times New Roman"/>
                <a:cs typeface="Times New Roman"/>
              </a:rPr>
              <a:t>de </a:t>
            </a:r>
            <a:r>
              <a:rPr sz="2800" spc="-25" dirty="0">
                <a:latin typeface="Times New Roman"/>
                <a:cs typeface="Times New Roman"/>
              </a:rPr>
              <a:t>datos </a:t>
            </a:r>
            <a:r>
              <a:rPr sz="2800" spc="25" dirty="0">
                <a:latin typeface="Times New Roman"/>
                <a:cs typeface="Times New Roman"/>
              </a:rPr>
              <a:t>o </a:t>
            </a:r>
            <a:r>
              <a:rPr sz="2800" spc="-40" dirty="0">
                <a:latin typeface="Times New Roman"/>
                <a:cs typeface="Times New Roman"/>
              </a:rPr>
              <a:t>de  </a:t>
            </a:r>
            <a:r>
              <a:rPr sz="2800" spc="-50" dirty="0">
                <a:latin typeface="Times New Roman"/>
                <a:cs typeface="Times New Roman"/>
              </a:rPr>
              <a:t>sonido, </a:t>
            </a:r>
            <a:r>
              <a:rPr sz="2800" spc="-55" dirty="0">
                <a:latin typeface="Times New Roman"/>
                <a:cs typeface="Times New Roman"/>
              </a:rPr>
              <a:t>usar </a:t>
            </a:r>
            <a:r>
              <a:rPr sz="2800" spc="-75" dirty="0">
                <a:latin typeface="Times New Roman"/>
                <a:cs typeface="Times New Roman"/>
              </a:rPr>
              <a:t>auriculares </a:t>
            </a:r>
            <a:r>
              <a:rPr sz="2800" spc="25" dirty="0">
                <a:latin typeface="Times New Roman"/>
                <a:cs typeface="Times New Roman"/>
              </a:rPr>
              <a:t>o </a:t>
            </a:r>
            <a:r>
              <a:rPr sz="2800" spc="-100" dirty="0">
                <a:latin typeface="Times New Roman"/>
                <a:cs typeface="Times New Roman"/>
              </a:rPr>
              <a:t>similares,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etc…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Times New Roman"/>
              <a:cs typeface="Times New Roman"/>
            </a:endParaRPr>
          </a:p>
          <a:p>
            <a:pPr marL="266700" marR="6350" indent="-254000" algn="just">
              <a:lnSpc>
                <a:spcPct val="90600"/>
              </a:lnSpc>
            </a:pPr>
            <a:r>
              <a:rPr sz="2350" spc="14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800" spc="-110" dirty="0">
                <a:latin typeface="Times New Roman"/>
                <a:cs typeface="Times New Roman"/>
              </a:rPr>
              <a:t>La </a:t>
            </a:r>
            <a:r>
              <a:rPr sz="2800" spc="-50" dirty="0">
                <a:latin typeface="Times New Roman"/>
                <a:cs typeface="Times New Roman"/>
              </a:rPr>
              <a:t>sanción </a:t>
            </a:r>
            <a:r>
              <a:rPr sz="2800" spc="10" dirty="0">
                <a:latin typeface="Times New Roman"/>
                <a:cs typeface="Times New Roman"/>
              </a:rPr>
              <a:t>por </a:t>
            </a:r>
            <a:r>
              <a:rPr sz="2800" spc="-45" dirty="0">
                <a:latin typeface="Times New Roman"/>
                <a:cs typeface="Times New Roman"/>
              </a:rPr>
              <a:t>copiar </a:t>
            </a:r>
            <a:r>
              <a:rPr sz="2800" spc="-90" dirty="0">
                <a:latin typeface="Times New Roman"/>
                <a:cs typeface="Times New Roman"/>
              </a:rPr>
              <a:t>implica </a:t>
            </a:r>
            <a:r>
              <a:rPr sz="2800" spc="-125" dirty="0">
                <a:latin typeface="Times New Roman"/>
                <a:cs typeface="Times New Roman"/>
              </a:rPr>
              <a:t>la </a:t>
            </a:r>
            <a:r>
              <a:rPr sz="2800" spc="-85" dirty="0">
                <a:latin typeface="Times New Roman"/>
                <a:cs typeface="Times New Roman"/>
              </a:rPr>
              <a:t>calificación </a:t>
            </a:r>
            <a:r>
              <a:rPr sz="2800" spc="-55" dirty="0">
                <a:latin typeface="Times New Roman"/>
                <a:cs typeface="Times New Roman"/>
              </a:rPr>
              <a:t>directa </a:t>
            </a:r>
            <a:r>
              <a:rPr sz="2800" spc="-40" dirty="0">
                <a:latin typeface="Times New Roman"/>
                <a:cs typeface="Times New Roman"/>
              </a:rPr>
              <a:t>de </a:t>
            </a:r>
            <a:r>
              <a:rPr sz="2800" spc="-90" dirty="0">
                <a:latin typeface="Times New Roman"/>
                <a:cs typeface="Times New Roman"/>
              </a:rPr>
              <a:t>0 </a:t>
            </a:r>
            <a:r>
              <a:rPr sz="2800" spc="-595" dirty="0">
                <a:latin typeface="Times New Roman"/>
                <a:cs typeface="Times New Roman"/>
              </a:rPr>
              <a:t>en  </a:t>
            </a:r>
            <a:r>
              <a:rPr sz="2800" spc="-125" dirty="0">
                <a:latin typeface="Times New Roman"/>
                <a:cs typeface="Times New Roman"/>
              </a:rPr>
              <a:t>la </a:t>
            </a:r>
            <a:r>
              <a:rPr sz="2800" spc="-60" dirty="0">
                <a:latin typeface="Times New Roman"/>
                <a:cs typeface="Times New Roman"/>
              </a:rPr>
              <a:t>materia </a:t>
            </a:r>
            <a:r>
              <a:rPr sz="2800" spc="-110" dirty="0">
                <a:latin typeface="Times New Roman"/>
                <a:cs typeface="Times New Roman"/>
              </a:rPr>
              <a:t>así </a:t>
            </a:r>
            <a:r>
              <a:rPr sz="2800" spc="-15" dirty="0">
                <a:latin typeface="Times New Roman"/>
                <a:cs typeface="Times New Roman"/>
              </a:rPr>
              <a:t>como </a:t>
            </a:r>
            <a:r>
              <a:rPr sz="2800" spc="-30" dirty="0">
                <a:latin typeface="Times New Roman"/>
                <a:cs typeface="Times New Roman"/>
              </a:rPr>
              <a:t>en </a:t>
            </a:r>
            <a:r>
              <a:rPr sz="2800" spc="-110" dirty="0">
                <a:latin typeface="Times New Roman"/>
                <a:cs typeface="Times New Roman"/>
              </a:rPr>
              <a:t>el </a:t>
            </a:r>
            <a:r>
              <a:rPr sz="2800" spc="-20" dirty="0">
                <a:latin typeface="Times New Roman"/>
                <a:cs typeface="Times New Roman"/>
              </a:rPr>
              <a:t>resto </a:t>
            </a:r>
            <a:r>
              <a:rPr sz="2800" spc="-40" dirty="0">
                <a:latin typeface="Times New Roman"/>
                <a:cs typeface="Times New Roman"/>
              </a:rPr>
              <a:t>de </a:t>
            </a:r>
            <a:r>
              <a:rPr sz="2800" spc="-65" dirty="0">
                <a:latin typeface="Times New Roman"/>
                <a:cs typeface="Times New Roman"/>
              </a:rPr>
              <a:t>materias </a:t>
            </a:r>
            <a:r>
              <a:rPr sz="2800" spc="-80" dirty="0">
                <a:latin typeface="Times New Roman"/>
                <a:cs typeface="Times New Roman"/>
              </a:rPr>
              <a:t>realizadas </a:t>
            </a:r>
            <a:r>
              <a:rPr sz="2800" spc="-45" dirty="0">
                <a:latin typeface="Times New Roman"/>
                <a:cs typeface="Times New Roman"/>
              </a:rPr>
              <a:t>hasta  </a:t>
            </a:r>
            <a:r>
              <a:rPr sz="2800" spc="-80" dirty="0">
                <a:latin typeface="Times New Roman"/>
                <a:cs typeface="Times New Roman"/>
              </a:rPr>
              <a:t>ese </a:t>
            </a:r>
            <a:r>
              <a:rPr sz="2800" spc="-25" dirty="0">
                <a:latin typeface="Times New Roman"/>
                <a:cs typeface="Times New Roman"/>
              </a:rPr>
              <a:t>momento; </a:t>
            </a:r>
            <a:r>
              <a:rPr sz="2800" spc="-235" dirty="0">
                <a:latin typeface="Times New Roman"/>
                <a:cs typeface="Times New Roman"/>
              </a:rPr>
              <a:t>y </a:t>
            </a:r>
            <a:r>
              <a:rPr sz="2800" spc="-80" dirty="0">
                <a:latin typeface="Times New Roman"/>
                <a:cs typeface="Times New Roman"/>
              </a:rPr>
              <a:t>además, </a:t>
            </a:r>
            <a:r>
              <a:rPr sz="2800" spc="25" dirty="0">
                <a:latin typeface="Times New Roman"/>
                <a:cs typeface="Times New Roman"/>
              </a:rPr>
              <a:t>no </a:t>
            </a:r>
            <a:r>
              <a:rPr sz="2800" spc="-5" dirty="0">
                <a:latin typeface="Times New Roman"/>
                <a:cs typeface="Times New Roman"/>
              </a:rPr>
              <a:t>poder </a:t>
            </a:r>
            <a:r>
              <a:rPr sz="2800" spc="-80" dirty="0">
                <a:latin typeface="Times New Roman"/>
                <a:cs typeface="Times New Roman"/>
              </a:rPr>
              <a:t>realizar </a:t>
            </a:r>
            <a:r>
              <a:rPr sz="2800" spc="-110" dirty="0">
                <a:latin typeface="Times New Roman"/>
                <a:cs typeface="Times New Roman"/>
              </a:rPr>
              <a:t>el </a:t>
            </a:r>
            <a:r>
              <a:rPr sz="2800" spc="-20" dirty="0">
                <a:latin typeface="Times New Roman"/>
                <a:cs typeface="Times New Roman"/>
              </a:rPr>
              <a:t>resto </a:t>
            </a:r>
            <a:r>
              <a:rPr sz="2800" spc="-40" dirty="0">
                <a:latin typeface="Times New Roman"/>
                <a:cs typeface="Times New Roman"/>
              </a:rPr>
              <a:t>de  </a:t>
            </a:r>
            <a:r>
              <a:rPr sz="2800" spc="-70" dirty="0">
                <a:latin typeface="Times New Roman"/>
                <a:cs typeface="Times New Roman"/>
              </a:rPr>
              <a:t>exámenes </a:t>
            </a:r>
            <a:r>
              <a:rPr sz="2800" spc="-110" dirty="0">
                <a:latin typeface="Times New Roman"/>
                <a:cs typeface="Times New Roman"/>
              </a:rPr>
              <a:t>si </a:t>
            </a:r>
            <a:r>
              <a:rPr sz="2800" spc="-65" dirty="0">
                <a:latin typeface="Times New Roman"/>
                <a:cs typeface="Times New Roman"/>
              </a:rPr>
              <a:t>los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hubiere.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982344" marR="5080" indent="388620">
              <a:lnSpc>
                <a:spcPts val="3300"/>
              </a:lnSpc>
              <a:spcBef>
                <a:spcPts val="260"/>
              </a:spcBef>
            </a:pPr>
            <a:r>
              <a:rPr spc="-5" dirty="0"/>
              <a:t>Aspectos </a:t>
            </a:r>
            <a:r>
              <a:rPr spc="-5" dirty="0">
                <a:solidFill>
                  <a:srgbClr val="FF0000"/>
                </a:solidFill>
              </a:rPr>
              <a:t>Comunes</a:t>
            </a:r>
            <a:r>
              <a:rPr spc="-5" dirty="0"/>
              <a:t>:  Penalización por</a:t>
            </a:r>
            <a:r>
              <a:rPr spc="-50" dirty="0"/>
              <a:t> </a:t>
            </a:r>
            <a:r>
              <a:rPr spc="-5" dirty="0"/>
              <a:t>copiar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8" y="1590358"/>
            <a:ext cx="8633460" cy="44348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78765" marR="5080" indent="-266700" algn="just">
              <a:lnSpc>
                <a:spcPts val="3100"/>
              </a:lnSpc>
              <a:spcBef>
                <a:spcPts val="219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5" dirty="0">
                <a:latin typeface="Times New Roman"/>
                <a:cs typeface="Times New Roman"/>
              </a:rPr>
              <a:t>El </a:t>
            </a:r>
            <a:r>
              <a:rPr sz="2600" spc="-30" dirty="0">
                <a:latin typeface="Times New Roman"/>
                <a:cs typeface="Times New Roman"/>
              </a:rPr>
              <a:t>procedimiento </a:t>
            </a:r>
            <a:r>
              <a:rPr sz="2600" spc="-45" dirty="0">
                <a:latin typeface="Times New Roman"/>
                <a:cs typeface="Times New Roman"/>
              </a:rPr>
              <a:t>para </a:t>
            </a:r>
            <a:r>
              <a:rPr sz="2600" spc="-65" dirty="0">
                <a:latin typeface="Times New Roman"/>
                <a:cs typeface="Times New Roman"/>
              </a:rPr>
              <a:t>solicitar </a:t>
            </a:r>
            <a:r>
              <a:rPr sz="2600" spc="-114" dirty="0">
                <a:latin typeface="Times New Roman"/>
                <a:cs typeface="Times New Roman"/>
              </a:rPr>
              <a:t>la </a:t>
            </a:r>
            <a:r>
              <a:rPr sz="2600" spc="-40" dirty="0">
                <a:latin typeface="Times New Roman"/>
                <a:cs typeface="Times New Roman"/>
              </a:rPr>
              <a:t>adaptación de </a:t>
            </a:r>
            <a:r>
              <a:rPr sz="2600" spc="-100" dirty="0">
                <a:latin typeface="Times New Roman"/>
                <a:cs typeface="Times New Roman"/>
              </a:rPr>
              <a:t>las </a:t>
            </a:r>
            <a:r>
              <a:rPr sz="2600" spc="-20" dirty="0">
                <a:latin typeface="Times New Roman"/>
                <a:cs typeface="Times New Roman"/>
              </a:rPr>
              <a:t>pruebas </a:t>
            </a:r>
            <a:r>
              <a:rPr sz="2600" spc="-310" dirty="0">
                <a:latin typeface="Times New Roman"/>
                <a:cs typeface="Times New Roman"/>
              </a:rPr>
              <a:t>para  </a:t>
            </a:r>
            <a:r>
              <a:rPr sz="2600" spc="-105" dirty="0">
                <a:latin typeface="Times New Roman"/>
                <a:cs typeface="Times New Roman"/>
              </a:rPr>
              <a:t>el </a:t>
            </a:r>
            <a:r>
              <a:rPr sz="2600" spc="-45" dirty="0">
                <a:latin typeface="Times New Roman"/>
                <a:cs typeface="Times New Roman"/>
              </a:rPr>
              <a:t>alumnado </a:t>
            </a:r>
            <a:r>
              <a:rPr sz="2600" spc="-10" dirty="0">
                <a:latin typeface="Times New Roman"/>
                <a:cs typeface="Times New Roman"/>
              </a:rPr>
              <a:t>con </a:t>
            </a:r>
            <a:r>
              <a:rPr sz="2600" spc="-60" dirty="0">
                <a:latin typeface="Times New Roman"/>
                <a:cs typeface="Times New Roman"/>
              </a:rPr>
              <a:t>necesidades </a:t>
            </a:r>
            <a:r>
              <a:rPr sz="2600" spc="-75" dirty="0">
                <a:latin typeface="Times New Roman"/>
                <a:cs typeface="Times New Roman"/>
              </a:rPr>
              <a:t>educativas </a:t>
            </a:r>
            <a:r>
              <a:rPr sz="2600" spc="-80" dirty="0">
                <a:latin typeface="Times New Roman"/>
                <a:cs typeface="Times New Roman"/>
              </a:rPr>
              <a:t>especiales </a:t>
            </a:r>
            <a:r>
              <a:rPr sz="2600" dirty="0">
                <a:latin typeface="Times New Roman"/>
                <a:cs typeface="Times New Roman"/>
              </a:rPr>
              <a:t>(NEAE) </a:t>
            </a:r>
            <a:r>
              <a:rPr sz="2600" spc="-65" dirty="0">
                <a:latin typeface="Times New Roman"/>
                <a:cs typeface="Times New Roman"/>
              </a:rPr>
              <a:t>será  </a:t>
            </a:r>
            <a:r>
              <a:rPr sz="2600" spc="-105" dirty="0">
                <a:latin typeface="Times New Roman"/>
                <a:cs typeface="Times New Roman"/>
              </a:rPr>
              <a:t>el </a:t>
            </a:r>
            <a:r>
              <a:rPr sz="2600" spc="-45" dirty="0">
                <a:latin typeface="Times New Roman"/>
                <a:cs typeface="Times New Roman"/>
              </a:rPr>
              <a:t>que </a:t>
            </a:r>
            <a:r>
              <a:rPr sz="2600" spc="-70" dirty="0">
                <a:latin typeface="Times New Roman"/>
                <a:cs typeface="Times New Roman"/>
              </a:rPr>
              <a:t>se </a:t>
            </a:r>
            <a:r>
              <a:rPr sz="2600" spc="-55" dirty="0">
                <a:latin typeface="Times New Roman"/>
                <a:cs typeface="Times New Roman"/>
              </a:rPr>
              <a:t>recoge </a:t>
            </a:r>
            <a:r>
              <a:rPr sz="2600" spc="-25" dirty="0">
                <a:latin typeface="Times New Roman"/>
                <a:cs typeface="Times New Roman"/>
              </a:rPr>
              <a:t>en </a:t>
            </a:r>
            <a:r>
              <a:rPr sz="2600" spc="-114" dirty="0">
                <a:latin typeface="Times New Roman"/>
                <a:cs typeface="Times New Roman"/>
              </a:rPr>
              <a:t>la </a:t>
            </a:r>
            <a:r>
              <a:rPr sz="2600" b="1" spc="-90" dirty="0">
                <a:solidFill>
                  <a:srgbClr val="0000FF"/>
                </a:solidFill>
                <a:latin typeface="Times New Roman"/>
                <a:cs typeface="Times New Roman"/>
              </a:rPr>
              <a:t>Circular </a:t>
            </a:r>
            <a:r>
              <a:rPr sz="26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de </a:t>
            </a:r>
            <a:r>
              <a:rPr sz="260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4 </a:t>
            </a:r>
            <a:r>
              <a:rPr sz="26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de </a:t>
            </a:r>
            <a:r>
              <a:rPr sz="260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abril </a:t>
            </a:r>
            <a:r>
              <a:rPr sz="26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de </a:t>
            </a:r>
            <a:r>
              <a:rPr sz="2600" b="1" spc="-135" dirty="0">
                <a:solidFill>
                  <a:srgbClr val="0000FF"/>
                </a:solidFill>
                <a:latin typeface="Times New Roman"/>
                <a:cs typeface="Times New Roman"/>
              </a:rPr>
              <a:t>2014 </a:t>
            </a:r>
            <a:r>
              <a:rPr sz="2600" spc="-40" dirty="0">
                <a:latin typeface="Times New Roman"/>
                <a:cs typeface="Times New Roman"/>
              </a:rPr>
              <a:t>de </a:t>
            </a:r>
            <a:r>
              <a:rPr sz="2600" spc="-120" dirty="0">
                <a:latin typeface="Times New Roman"/>
                <a:cs typeface="Times New Roman"/>
              </a:rPr>
              <a:t>la  </a:t>
            </a:r>
            <a:r>
              <a:rPr sz="2600" spc="-35" dirty="0">
                <a:latin typeface="Times New Roman"/>
                <a:cs typeface="Times New Roman"/>
              </a:rPr>
              <a:t>Dirección General </a:t>
            </a:r>
            <a:r>
              <a:rPr sz="2600" spc="-40" dirty="0">
                <a:latin typeface="Times New Roman"/>
                <a:cs typeface="Times New Roman"/>
              </a:rPr>
              <a:t>de </a:t>
            </a:r>
            <a:r>
              <a:rPr sz="2600" spc="-55" dirty="0">
                <a:latin typeface="Times New Roman"/>
                <a:cs typeface="Times New Roman"/>
              </a:rPr>
              <a:t>Participación </a:t>
            </a:r>
            <a:r>
              <a:rPr sz="2600" spc="-220" dirty="0">
                <a:latin typeface="Times New Roman"/>
                <a:cs typeface="Times New Roman"/>
              </a:rPr>
              <a:t>y </a:t>
            </a:r>
            <a:r>
              <a:rPr sz="2600" spc="-30" dirty="0">
                <a:latin typeface="Times New Roman"/>
                <a:cs typeface="Times New Roman"/>
              </a:rPr>
              <a:t>Equidad </a:t>
            </a:r>
            <a:r>
              <a:rPr sz="2600" spc="-40" dirty="0">
                <a:latin typeface="Times New Roman"/>
                <a:cs typeface="Times New Roman"/>
              </a:rPr>
              <a:t>de </a:t>
            </a:r>
            <a:r>
              <a:rPr sz="2600" spc="-114" dirty="0">
                <a:latin typeface="Times New Roman"/>
                <a:cs typeface="Times New Roman"/>
              </a:rPr>
              <a:t>la </a:t>
            </a:r>
            <a:r>
              <a:rPr sz="2600" spc="-65" dirty="0">
                <a:latin typeface="Times New Roman"/>
                <a:cs typeface="Times New Roman"/>
              </a:rPr>
              <a:t>Consejería  </a:t>
            </a:r>
            <a:r>
              <a:rPr sz="2600" spc="-40" dirty="0">
                <a:latin typeface="Times New Roman"/>
                <a:cs typeface="Times New Roman"/>
              </a:rPr>
              <a:t>de </a:t>
            </a:r>
            <a:r>
              <a:rPr sz="2600" spc="-35" dirty="0">
                <a:latin typeface="Times New Roman"/>
                <a:cs typeface="Times New Roman"/>
              </a:rPr>
              <a:t>Educación, </a:t>
            </a:r>
            <a:r>
              <a:rPr sz="2600" spc="-50" dirty="0">
                <a:latin typeface="Times New Roman"/>
                <a:cs typeface="Times New Roman"/>
              </a:rPr>
              <a:t>Cultura </a:t>
            </a:r>
            <a:r>
              <a:rPr sz="2600" spc="-220" dirty="0">
                <a:latin typeface="Times New Roman"/>
                <a:cs typeface="Times New Roman"/>
              </a:rPr>
              <a:t>y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Deporte.</a:t>
            </a:r>
          </a:p>
          <a:p>
            <a:pPr marL="278765" marR="5080" indent="-266700" algn="just">
              <a:lnSpc>
                <a:spcPct val="100600"/>
              </a:lnSpc>
              <a:spcBef>
                <a:spcPts val="1685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75" dirty="0">
                <a:latin typeface="Times New Roman"/>
                <a:cs typeface="Times New Roman"/>
              </a:rPr>
              <a:t>No </a:t>
            </a:r>
            <a:r>
              <a:rPr sz="2600" spc="-25" dirty="0">
                <a:latin typeface="Times New Roman"/>
                <a:cs typeface="Times New Roman"/>
              </a:rPr>
              <a:t>obstante, </a:t>
            </a:r>
            <a:r>
              <a:rPr sz="2600" spc="-100" dirty="0">
                <a:latin typeface="Times New Roman"/>
                <a:cs typeface="Times New Roman"/>
              </a:rPr>
              <a:t>las </a:t>
            </a:r>
            <a:r>
              <a:rPr sz="2600" spc="-65" dirty="0">
                <a:latin typeface="Times New Roman"/>
                <a:cs typeface="Times New Roman"/>
              </a:rPr>
              <a:t>universidades </a:t>
            </a:r>
            <a:r>
              <a:rPr sz="2600" spc="-5" dirty="0">
                <a:latin typeface="Times New Roman"/>
                <a:cs typeface="Times New Roman"/>
              </a:rPr>
              <a:t>podrán </a:t>
            </a:r>
            <a:r>
              <a:rPr sz="2600" spc="-55" dirty="0">
                <a:latin typeface="Times New Roman"/>
                <a:cs typeface="Times New Roman"/>
              </a:rPr>
              <a:t>establecer </a:t>
            </a:r>
            <a:r>
              <a:rPr sz="2600" spc="-110" dirty="0">
                <a:latin typeface="Times New Roman"/>
                <a:cs typeface="Times New Roman"/>
              </a:rPr>
              <a:t>procedimientos  </a:t>
            </a:r>
            <a:r>
              <a:rPr sz="2600" spc="-40" dirty="0">
                <a:latin typeface="Times New Roman"/>
                <a:cs typeface="Times New Roman"/>
              </a:rPr>
              <a:t>complementarios </a:t>
            </a:r>
            <a:r>
              <a:rPr sz="2600" spc="-45" dirty="0">
                <a:latin typeface="Times New Roman"/>
                <a:cs typeface="Times New Roman"/>
              </a:rPr>
              <a:t>para </a:t>
            </a:r>
            <a:r>
              <a:rPr sz="2600" spc="-65" dirty="0">
                <a:latin typeface="Times New Roman"/>
                <a:cs typeface="Times New Roman"/>
              </a:rPr>
              <a:t>asegurar </a:t>
            </a:r>
            <a:r>
              <a:rPr sz="2600" spc="-114" dirty="0">
                <a:latin typeface="Times New Roman"/>
                <a:cs typeface="Times New Roman"/>
              </a:rPr>
              <a:t>la </a:t>
            </a:r>
            <a:r>
              <a:rPr sz="2600" spc="-35" dirty="0">
                <a:latin typeface="Times New Roman"/>
                <a:cs typeface="Times New Roman"/>
              </a:rPr>
              <a:t>atención </a:t>
            </a:r>
            <a:r>
              <a:rPr sz="2600" spc="-100" dirty="0">
                <a:latin typeface="Times New Roman"/>
                <a:cs typeface="Times New Roman"/>
              </a:rPr>
              <a:t>a </a:t>
            </a:r>
            <a:r>
              <a:rPr sz="2600" spc="-25" dirty="0">
                <a:latin typeface="Times New Roman"/>
                <a:cs typeface="Times New Roman"/>
              </a:rPr>
              <a:t>todas </a:t>
            </a:r>
            <a:r>
              <a:rPr sz="2600" spc="-220" dirty="0">
                <a:latin typeface="Times New Roman"/>
                <a:cs typeface="Times New Roman"/>
              </a:rPr>
              <a:t>y </a:t>
            </a:r>
            <a:r>
              <a:rPr sz="2600" spc="-70" dirty="0">
                <a:latin typeface="Times New Roman"/>
                <a:cs typeface="Times New Roman"/>
              </a:rPr>
              <a:t>cada </a:t>
            </a:r>
            <a:r>
              <a:rPr sz="2600" spc="-35" dirty="0">
                <a:latin typeface="Times New Roman"/>
                <a:cs typeface="Times New Roman"/>
              </a:rPr>
              <a:t>una </a:t>
            </a:r>
            <a:r>
              <a:rPr sz="2600" spc="-40" dirty="0">
                <a:latin typeface="Times New Roman"/>
                <a:cs typeface="Times New Roman"/>
              </a:rPr>
              <a:t>de  </a:t>
            </a:r>
            <a:r>
              <a:rPr sz="2600" spc="-100" dirty="0">
                <a:latin typeface="Times New Roman"/>
                <a:cs typeface="Times New Roman"/>
              </a:rPr>
              <a:t>las </a:t>
            </a:r>
            <a:r>
              <a:rPr sz="2600" spc="-50" dirty="0">
                <a:latin typeface="Times New Roman"/>
                <a:cs typeface="Times New Roman"/>
              </a:rPr>
              <a:t>posibles </a:t>
            </a:r>
            <a:r>
              <a:rPr sz="2600" spc="-30" dirty="0">
                <a:latin typeface="Times New Roman"/>
                <a:cs typeface="Times New Roman"/>
              </a:rPr>
              <a:t>personas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60" dirty="0" smtClean="0">
                <a:latin typeface="Times New Roman"/>
                <a:cs typeface="Times New Roman"/>
              </a:rPr>
              <a:t>afectada</a:t>
            </a:r>
            <a:r>
              <a:rPr lang="es-ES" sz="2600" spc="-60" dirty="0" smtClean="0">
                <a:latin typeface="Times New Roman"/>
                <a:cs typeface="Times New Roman"/>
              </a:rPr>
              <a:t>s</a:t>
            </a:r>
            <a:r>
              <a:rPr sz="2600" spc="-60" dirty="0" smtClean="0"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 marL="278765" marR="5080" indent="-266700" algn="just">
              <a:lnSpc>
                <a:spcPct val="101800"/>
              </a:lnSpc>
              <a:spcBef>
                <a:spcPts val="1645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140" dirty="0">
                <a:latin typeface="Times New Roman"/>
                <a:cs typeface="Times New Roman"/>
              </a:rPr>
              <a:t>Se </a:t>
            </a:r>
            <a:r>
              <a:rPr sz="2600" spc="-50" dirty="0">
                <a:latin typeface="Times New Roman"/>
                <a:cs typeface="Times New Roman"/>
              </a:rPr>
              <a:t>organizará su </a:t>
            </a:r>
            <a:r>
              <a:rPr sz="2600" spc="-25" dirty="0">
                <a:latin typeface="Times New Roman"/>
                <a:cs typeface="Times New Roman"/>
              </a:rPr>
              <a:t>horario </a:t>
            </a:r>
            <a:r>
              <a:rPr sz="2600" spc="-45" dirty="0">
                <a:latin typeface="Times New Roman"/>
                <a:cs typeface="Times New Roman"/>
              </a:rPr>
              <a:t>para </a:t>
            </a:r>
            <a:r>
              <a:rPr sz="2600" spc="-50" dirty="0">
                <a:latin typeface="Times New Roman"/>
                <a:cs typeface="Times New Roman"/>
              </a:rPr>
              <a:t>garantizar </a:t>
            </a:r>
            <a:r>
              <a:rPr sz="2600" spc="-5" dirty="0">
                <a:latin typeface="Times New Roman"/>
                <a:cs typeface="Times New Roman"/>
              </a:rPr>
              <a:t>un </a:t>
            </a:r>
            <a:r>
              <a:rPr sz="2600" spc="-45" dirty="0">
                <a:latin typeface="Times New Roman"/>
                <a:cs typeface="Times New Roman"/>
              </a:rPr>
              <a:t>descanso mínimo </a:t>
            </a:r>
            <a:r>
              <a:rPr sz="2600" spc="-1100" dirty="0">
                <a:latin typeface="Times New Roman"/>
                <a:cs typeface="Times New Roman"/>
              </a:rPr>
              <a:t>de </a:t>
            </a:r>
            <a:r>
              <a:rPr sz="2600" spc="32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30 </a:t>
            </a:r>
            <a:r>
              <a:rPr sz="2600" spc="-30" dirty="0">
                <a:latin typeface="Times New Roman"/>
                <a:cs typeface="Times New Roman"/>
              </a:rPr>
              <a:t>minutos </a:t>
            </a:r>
            <a:r>
              <a:rPr sz="2600" spc="-20" dirty="0">
                <a:latin typeface="Times New Roman"/>
                <a:cs typeface="Times New Roman"/>
              </a:rPr>
              <a:t>entre </a:t>
            </a:r>
            <a:r>
              <a:rPr sz="2600" spc="-5" dirty="0">
                <a:latin typeface="Times New Roman"/>
                <a:cs typeface="Times New Roman"/>
              </a:rPr>
              <a:t>un </a:t>
            </a:r>
            <a:r>
              <a:rPr sz="2600" spc="-75" dirty="0">
                <a:latin typeface="Times New Roman"/>
                <a:cs typeface="Times New Roman"/>
              </a:rPr>
              <a:t>ejercicio </a:t>
            </a:r>
            <a:r>
              <a:rPr sz="2600" spc="-220" dirty="0">
                <a:latin typeface="Times New Roman"/>
                <a:cs typeface="Times New Roman"/>
              </a:rPr>
              <a:t>y </a:t>
            </a:r>
            <a:r>
              <a:rPr sz="2600" spc="-105" dirty="0">
                <a:latin typeface="Times New Roman"/>
                <a:cs typeface="Times New Roman"/>
              </a:rPr>
              <a:t>el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siguiente.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9630" y="262573"/>
            <a:ext cx="6964045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40"/>
              </a:lnSpc>
              <a:spcBef>
                <a:spcPts val="100"/>
              </a:spcBef>
            </a:pPr>
            <a:r>
              <a:rPr sz="2400" spc="-5" dirty="0"/>
              <a:t>Alumnado</a:t>
            </a:r>
            <a:r>
              <a:rPr sz="2400" spc="-10" dirty="0"/>
              <a:t> </a:t>
            </a:r>
            <a:r>
              <a:rPr sz="2400" spc="-5" dirty="0"/>
              <a:t>con</a:t>
            </a:r>
            <a:endParaRPr sz="2400"/>
          </a:p>
          <a:p>
            <a:pPr algn="ctr">
              <a:lnSpc>
                <a:spcPts val="2840"/>
              </a:lnSpc>
            </a:pPr>
            <a:r>
              <a:rPr sz="2400" spc="-5" dirty="0"/>
              <a:t>Necesidades Específicas </a:t>
            </a:r>
            <a:r>
              <a:rPr sz="2400" dirty="0"/>
              <a:t>de </a:t>
            </a:r>
            <a:r>
              <a:rPr sz="2400" spc="-5" dirty="0"/>
              <a:t>Apoyo</a:t>
            </a:r>
            <a:r>
              <a:rPr sz="2400" spc="35" dirty="0"/>
              <a:t> </a:t>
            </a:r>
            <a:r>
              <a:rPr sz="2400" spc="-5" dirty="0"/>
              <a:t>Educativo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800" y="493078"/>
            <a:ext cx="70973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/>
              <a:t>DOCUMENTACIÓN ESTUDIANTES</a:t>
            </a:r>
            <a:r>
              <a:rPr sz="2600" spc="-15" dirty="0"/>
              <a:t> </a:t>
            </a:r>
            <a:r>
              <a:rPr sz="2600" dirty="0"/>
              <a:t>NEAE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380365" y="1497203"/>
            <a:ext cx="8373745" cy="440436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b="1" spc="-5" dirty="0">
                <a:latin typeface="Georgia"/>
                <a:cs typeface="Georgia"/>
              </a:rPr>
              <a:t>Centros Públicos </a:t>
            </a:r>
            <a:r>
              <a:rPr sz="2400" b="1" dirty="0">
                <a:latin typeface="Georgia"/>
                <a:cs typeface="Georgia"/>
              </a:rPr>
              <a:t>y</a:t>
            </a:r>
            <a:r>
              <a:rPr sz="2400" b="1" spc="-6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Concertados</a:t>
            </a:r>
            <a:r>
              <a:rPr sz="2400" spc="-5" dirty="0">
                <a:latin typeface="Georgia"/>
                <a:cs typeface="Georgia"/>
              </a:rPr>
              <a:t>:</a:t>
            </a:r>
            <a:endParaRPr sz="2400">
              <a:latin typeface="Georgia"/>
              <a:cs typeface="Georgia"/>
            </a:endParaRPr>
          </a:p>
          <a:p>
            <a:pPr marL="558165" marR="33655" indent="-279400">
              <a:lnSpc>
                <a:spcPct val="101499"/>
              </a:lnSpc>
              <a:spcBef>
                <a:spcPts val="450"/>
              </a:spcBef>
              <a:tabLst>
                <a:tab pos="1379855" algn="l"/>
                <a:tab pos="1766570" algn="l"/>
                <a:tab pos="3992245" algn="l"/>
                <a:tab pos="4779010" algn="l"/>
                <a:tab pos="6153150" algn="l"/>
                <a:tab pos="6452870" algn="l"/>
                <a:tab pos="6839584" algn="l"/>
              </a:tabLst>
            </a:pPr>
            <a:r>
              <a:rPr sz="1650" spc="940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650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1650" spc="-170" dirty="0">
                <a:solidFill>
                  <a:srgbClr val="B5C29B"/>
                </a:solidFill>
                <a:latin typeface="Helvetica"/>
                <a:cs typeface="Helvetica"/>
              </a:rPr>
              <a:t> 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To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d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a	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a	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d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ocume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nta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ción	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d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ebe	remiti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rs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e	a	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a	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D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e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l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eg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a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ción 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Territorial de Educación de</a:t>
            </a:r>
            <a:r>
              <a:rPr sz="2400" spc="0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Granada.</a:t>
            </a:r>
            <a:endParaRPr sz="2400">
              <a:latin typeface="Georgia"/>
              <a:cs typeface="Georgia"/>
            </a:endParaRPr>
          </a:p>
          <a:p>
            <a:pPr marL="558165" marR="33655" indent="-279400">
              <a:lnSpc>
                <a:spcPts val="2820"/>
              </a:lnSpc>
              <a:spcBef>
                <a:spcPts val="740"/>
              </a:spcBef>
              <a:tabLst>
                <a:tab pos="1068070" algn="l"/>
                <a:tab pos="2085975" algn="l"/>
                <a:tab pos="3717290" algn="l"/>
                <a:tab pos="4286885" algn="l"/>
                <a:tab pos="6250940" algn="l"/>
                <a:tab pos="6941184" algn="l"/>
                <a:tab pos="7469505" algn="l"/>
              </a:tabLst>
            </a:pPr>
            <a:r>
              <a:rPr sz="1650" spc="940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650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1650" spc="-170" dirty="0">
                <a:solidFill>
                  <a:srgbClr val="B5C29B"/>
                </a:solidFill>
                <a:latin typeface="Helvetica"/>
                <a:cs typeface="Helvetica"/>
              </a:rPr>
              <a:t>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e	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d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eben	e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s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pecific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a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r	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la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s	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ada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p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ta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cio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es	que	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h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a	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t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e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ido 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durante 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el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bachillerato el/la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estudiante.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b="1" spc="-5" dirty="0">
                <a:latin typeface="Georgia"/>
                <a:cs typeface="Georgia"/>
              </a:rPr>
              <a:t>Centros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Privados</a:t>
            </a:r>
            <a:r>
              <a:rPr sz="2400" spc="-5" dirty="0">
                <a:latin typeface="Georgia"/>
                <a:cs typeface="Georgia"/>
              </a:rPr>
              <a:t>:</a:t>
            </a:r>
            <a:endParaRPr sz="2400">
              <a:latin typeface="Georgia"/>
              <a:cs typeface="Georgia"/>
            </a:endParaRPr>
          </a:p>
          <a:p>
            <a:pPr marL="558165" marR="5080" indent="-279400">
              <a:lnSpc>
                <a:spcPct val="101499"/>
              </a:lnSpc>
              <a:spcBef>
                <a:spcPts val="475"/>
              </a:spcBef>
              <a:tabLst>
                <a:tab pos="1814195" algn="l"/>
                <a:tab pos="4048125" algn="l"/>
                <a:tab pos="4457065" algn="l"/>
                <a:tab pos="4982845" algn="l"/>
                <a:tab pos="7106284" algn="l"/>
                <a:tab pos="8060690" algn="l"/>
              </a:tabLst>
            </a:pPr>
            <a:r>
              <a:rPr sz="1650" spc="47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650" spc="475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1650" spc="-85" dirty="0">
                <a:solidFill>
                  <a:srgbClr val="B5C29B"/>
                </a:solidFill>
                <a:latin typeface="Helvetica"/>
                <a:cs typeface="Helvetica"/>
              </a:rPr>
              <a:t> </a:t>
            </a:r>
            <a:r>
              <a:rPr sz="2400" spc="175" dirty="0">
                <a:solidFill>
                  <a:srgbClr val="46464A"/>
                </a:solidFill>
                <a:latin typeface="Georgia"/>
                <a:cs typeface="Georgia"/>
              </a:rPr>
              <a:t>Deben	</a:t>
            </a:r>
            <a:r>
              <a:rPr sz="2400" spc="200" dirty="0">
                <a:solidFill>
                  <a:srgbClr val="46464A"/>
                </a:solidFill>
                <a:latin typeface="Georgia"/>
                <a:cs typeface="Georgia"/>
              </a:rPr>
              <a:t>comunicarlo	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a	</a:t>
            </a:r>
            <a:r>
              <a:rPr sz="2400" spc="105" dirty="0">
                <a:solidFill>
                  <a:srgbClr val="46464A"/>
                </a:solidFill>
                <a:latin typeface="Georgia"/>
                <a:cs typeface="Georgia"/>
              </a:rPr>
              <a:t>la	</a:t>
            </a:r>
            <a:r>
              <a:rPr sz="2400" spc="200" dirty="0">
                <a:solidFill>
                  <a:srgbClr val="46464A"/>
                </a:solidFill>
                <a:latin typeface="Georgia"/>
                <a:cs typeface="Georgia"/>
              </a:rPr>
              <a:t>Delegación,	</a:t>
            </a:r>
            <a:r>
              <a:rPr sz="2400" spc="160" dirty="0">
                <a:solidFill>
                  <a:srgbClr val="46464A"/>
                </a:solidFill>
                <a:latin typeface="Georgia"/>
                <a:cs typeface="Georgia"/>
              </a:rPr>
              <a:t>pero	</a:t>
            </a:r>
            <a:r>
              <a:rPr sz="2400" spc="105" dirty="0">
                <a:solidFill>
                  <a:srgbClr val="46464A"/>
                </a:solidFill>
                <a:latin typeface="Georgia"/>
                <a:cs typeface="Georgia"/>
              </a:rPr>
              <a:t>la 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documentación debe ser 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remitida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al Servicio de</a:t>
            </a:r>
            <a:r>
              <a:rPr sz="2400" spc="40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Alumnos.</a:t>
            </a:r>
            <a:endParaRPr sz="2400">
              <a:latin typeface="Georgia"/>
              <a:cs typeface="Georgia"/>
            </a:endParaRPr>
          </a:p>
          <a:p>
            <a:pPr marL="278765" marR="26034" indent="-266700">
              <a:lnSpc>
                <a:spcPct val="101499"/>
              </a:lnSpc>
              <a:spcBef>
                <a:spcPts val="1655"/>
              </a:spcBef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latin typeface="Georgia"/>
                <a:cs typeface="Georgia"/>
              </a:rPr>
              <a:t>En ambos casos el/la estudiante </a:t>
            </a:r>
            <a:r>
              <a:rPr sz="2400" dirty="0">
                <a:latin typeface="Georgia"/>
                <a:cs typeface="Georgia"/>
              </a:rPr>
              <a:t>o </a:t>
            </a:r>
            <a:r>
              <a:rPr sz="2400" spc="-5" dirty="0">
                <a:latin typeface="Georgia"/>
                <a:cs typeface="Georgia"/>
              </a:rPr>
              <a:t>Tutor/a debe </a:t>
            </a:r>
            <a:r>
              <a:rPr sz="2400" dirty="0">
                <a:latin typeface="Georgia"/>
                <a:cs typeface="Georgia"/>
              </a:rPr>
              <a:t>remitir </a:t>
            </a:r>
            <a:r>
              <a:rPr sz="2400" spc="-825" dirty="0">
                <a:latin typeface="Georgia"/>
                <a:cs typeface="Georgia"/>
              </a:rPr>
              <a:t>el </a:t>
            </a:r>
            <a:r>
              <a:rPr sz="2400" spc="20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documento de </a:t>
            </a:r>
            <a:r>
              <a:rPr sz="2400" b="1" spc="-5" dirty="0">
                <a:latin typeface="Georgia"/>
                <a:cs typeface="Georgia"/>
              </a:rPr>
              <a:t>autorización </a:t>
            </a:r>
            <a:r>
              <a:rPr sz="2400" b="1" dirty="0">
                <a:latin typeface="Georgia"/>
                <a:cs typeface="Georgia"/>
              </a:rPr>
              <a:t>de </a:t>
            </a:r>
            <a:r>
              <a:rPr sz="2400" b="1" spc="-5" dirty="0">
                <a:latin typeface="Georgia"/>
                <a:cs typeface="Georgia"/>
              </a:rPr>
              <a:t>cesión </a:t>
            </a:r>
            <a:r>
              <a:rPr sz="2400" b="1" dirty="0">
                <a:latin typeface="Georgia"/>
                <a:cs typeface="Georgia"/>
              </a:rPr>
              <a:t>de</a:t>
            </a:r>
            <a:r>
              <a:rPr sz="2400" b="1" spc="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datos</a:t>
            </a:r>
            <a:r>
              <a:rPr sz="2400" spc="-5" dirty="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9656" y="201613"/>
            <a:ext cx="5803900" cy="8153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467485" marR="5080" indent="-1455420">
              <a:lnSpc>
                <a:spcPts val="3100"/>
              </a:lnSpc>
              <a:spcBef>
                <a:spcPts val="220"/>
              </a:spcBef>
            </a:pPr>
            <a:r>
              <a:rPr sz="2600" spc="-5" dirty="0"/>
              <a:t>PROCEDIMIENTO REALIZACIÓN  ADAPTACIONES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4966854" y="1741516"/>
            <a:ext cx="1093123" cy="573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6023" y="1989138"/>
            <a:ext cx="691515" cy="13335"/>
          </a:xfrm>
          <a:custGeom>
            <a:avLst/>
            <a:gdLst/>
            <a:ahLst/>
            <a:cxnLst/>
            <a:rect l="l" t="t" r="r" b="b"/>
            <a:pathLst>
              <a:path w="691514" h="13335">
                <a:moveTo>
                  <a:pt x="0" y="0"/>
                </a:moveTo>
                <a:lnTo>
                  <a:pt x="691012" y="13204"/>
                </a:lnTo>
              </a:path>
            </a:pathLst>
          </a:custGeom>
          <a:ln w="57149">
            <a:solidFill>
              <a:srgbClr val="59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5294" y="1870800"/>
            <a:ext cx="258445" cy="257175"/>
          </a:xfrm>
          <a:custGeom>
            <a:avLst/>
            <a:gdLst/>
            <a:ahLst/>
            <a:cxnLst/>
            <a:rect l="l" t="t" r="r" b="b"/>
            <a:pathLst>
              <a:path w="258445" h="257175">
                <a:moveTo>
                  <a:pt x="36434" y="0"/>
                </a:moveTo>
                <a:lnTo>
                  <a:pt x="25491" y="504"/>
                </a:lnTo>
                <a:lnTo>
                  <a:pt x="15535" y="5075"/>
                </a:lnTo>
                <a:lnTo>
                  <a:pt x="7831" y="13405"/>
                </a:lnTo>
                <a:lnTo>
                  <a:pt x="3961" y="24072"/>
                </a:lnTo>
                <a:lnTo>
                  <a:pt x="4465" y="35015"/>
                </a:lnTo>
                <a:lnTo>
                  <a:pt x="9036" y="44970"/>
                </a:lnTo>
                <a:lnTo>
                  <a:pt x="17366" y="52675"/>
                </a:lnTo>
                <a:lnTo>
                  <a:pt x="145040" y="130458"/>
                </a:lnTo>
                <a:lnTo>
                  <a:pt x="14488" y="203307"/>
                </a:lnTo>
                <a:lnTo>
                  <a:pt x="5869" y="210688"/>
                </a:lnTo>
                <a:lnTo>
                  <a:pt x="921" y="220461"/>
                </a:lnTo>
                <a:lnTo>
                  <a:pt x="0" y="231377"/>
                </a:lnTo>
                <a:lnTo>
                  <a:pt x="3458" y="242184"/>
                </a:lnTo>
                <a:lnTo>
                  <a:pt x="10839" y="250803"/>
                </a:lnTo>
                <a:lnTo>
                  <a:pt x="20613" y="255750"/>
                </a:lnTo>
                <a:lnTo>
                  <a:pt x="31529" y="256672"/>
                </a:lnTo>
                <a:lnTo>
                  <a:pt x="42336" y="253213"/>
                </a:lnTo>
                <a:lnTo>
                  <a:pt x="258441" y="132625"/>
                </a:lnTo>
                <a:lnTo>
                  <a:pt x="47101" y="3868"/>
                </a:lnTo>
                <a:lnTo>
                  <a:pt x="36434" y="0"/>
                </a:lnTo>
                <a:close/>
              </a:path>
            </a:pathLst>
          </a:custGeom>
          <a:solidFill>
            <a:srgbClr val="594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5177" y="2431472"/>
            <a:ext cx="3844636" cy="1421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331" y="2492375"/>
            <a:ext cx="3438525" cy="1035050"/>
          </a:xfrm>
          <a:custGeom>
            <a:avLst/>
            <a:gdLst/>
            <a:ahLst/>
            <a:cxnLst/>
            <a:rect l="l" t="t" r="r" b="b"/>
            <a:pathLst>
              <a:path w="3438525" h="1035050">
                <a:moveTo>
                  <a:pt x="3438192" y="0"/>
                </a:moveTo>
                <a:lnTo>
                  <a:pt x="0" y="1034583"/>
                </a:lnTo>
              </a:path>
            </a:pathLst>
          </a:custGeom>
          <a:ln w="57149">
            <a:solidFill>
              <a:srgbClr val="59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2025" y="3353228"/>
            <a:ext cx="275590" cy="248920"/>
          </a:xfrm>
          <a:custGeom>
            <a:avLst/>
            <a:gdLst/>
            <a:ahLst/>
            <a:cxnLst/>
            <a:rect l="l" t="t" r="r" b="b"/>
            <a:pathLst>
              <a:path w="275589" h="248920">
                <a:moveTo>
                  <a:pt x="188667" y="0"/>
                </a:moveTo>
                <a:lnTo>
                  <a:pt x="177993" y="2467"/>
                </a:lnTo>
                <a:lnTo>
                  <a:pt x="168766" y="9071"/>
                </a:lnTo>
                <a:lnTo>
                  <a:pt x="0" y="190071"/>
                </a:lnTo>
                <a:lnTo>
                  <a:pt x="240626" y="247883"/>
                </a:lnTo>
                <a:lnTo>
                  <a:pt x="251966" y="248298"/>
                </a:lnTo>
                <a:lnTo>
                  <a:pt x="262228" y="244465"/>
                </a:lnTo>
                <a:lnTo>
                  <a:pt x="270305" y="237064"/>
                </a:lnTo>
                <a:lnTo>
                  <a:pt x="275087" y="226774"/>
                </a:lnTo>
                <a:lnTo>
                  <a:pt x="275501" y="215434"/>
                </a:lnTo>
                <a:lnTo>
                  <a:pt x="271669" y="205172"/>
                </a:lnTo>
                <a:lnTo>
                  <a:pt x="264268" y="197096"/>
                </a:lnTo>
                <a:lnTo>
                  <a:pt x="253978" y="192314"/>
                </a:lnTo>
                <a:lnTo>
                  <a:pt x="108611" y="157389"/>
                </a:lnTo>
                <a:lnTo>
                  <a:pt x="210566" y="48043"/>
                </a:lnTo>
                <a:lnTo>
                  <a:pt x="216508" y="38377"/>
                </a:lnTo>
                <a:lnTo>
                  <a:pt x="218223" y="27558"/>
                </a:lnTo>
                <a:lnTo>
                  <a:pt x="215756" y="16885"/>
                </a:lnTo>
                <a:lnTo>
                  <a:pt x="209152" y="7657"/>
                </a:lnTo>
                <a:lnTo>
                  <a:pt x="199486" y="1715"/>
                </a:lnTo>
                <a:lnTo>
                  <a:pt x="188667" y="0"/>
                </a:lnTo>
                <a:close/>
              </a:path>
            </a:pathLst>
          </a:custGeom>
          <a:solidFill>
            <a:srgbClr val="594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5126" y="1517333"/>
            <a:ext cx="4680585" cy="463486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 algn="ctr">
              <a:lnSpc>
                <a:spcPts val="2800"/>
              </a:lnSpc>
              <a:spcBef>
                <a:spcPts val="260"/>
              </a:spcBef>
            </a:pPr>
            <a:r>
              <a:rPr sz="2400" b="1" spc="15" dirty="0">
                <a:latin typeface="Times New Roman"/>
                <a:cs typeface="Times New Roman"/>
              </a:rPr>
              <a:t>Documentación </a:t>
            </a:r>
            <a:r>
              <a:rPr sz="2400" b="1" spc="0" dirty="0">
                <a:latin typeface="Times New Roman"/>
                <a:cs typeface="Times New Roman"/>
              </a:rPr>
              <a:t>Estudiantes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75" dirty="0">
                <a:latin typeface="Times New Roman"/>
                <a:cs typeface="Times New Roman"/>
              </a:rPr>
              <a:t>NEAE  </a:t>
            </a:r>
            <a:r>
              <a:rPr sz="2400" b="1" spc="15" dirty="0">
                <a:latin typeface="Times New Roman"/>
                <a:cs typeface="Times New Roman"/>
              </a:rPr>
              <a:t>en </a:t>
            </a:r>
            <a:r>
              <a:rPr sz="2400" b="1" spc="-25" dirty="0">
                <a:latin typeface="Times New Roman"/>
                <a:cs typeface="Times New Roman"/>
              </a:rPr>
              <a:t>Servicio </a:t>
            </a:r>
            <a:r>
              <a:rPr sz="2400" b="1" spc="15" dirty="0">
                <a:latin typeface="Times New Roman"/>
                <a:cs typeface="Times New Roman"/>
              </a:rPr>
              <a:t>de</a:t>
            </a:r>
            <a:r>
              <a:rPr sz="2400" b="1" spc="-15" dirty="0">
                <a:latin typeface="Times New Roman"/>
                <a:cs typeface="Times New Roman"/>
              </a:rPr>
              <a:t> Alumnos</a:t>
            </a:r>
            <a:endParaRPr sz="2400">
              <a:latin typeface="Times New Roman"/>
              <a:cs typeface="Times New Roman"/>
            </a:endParaRPr>
          </a:p>
          <a:p>
            <a:pPr marL="1076325" marR="1068070" algn="ctr">
              <a:lnSpc>
                <a:spcPts val="2900"/>
              </a:lnSpc>
              <a:spcBef>
                <a:spcPts val="20"/>
              </a:spcBef>
            </a:pPr>
            <a:r>
              <a:rPr sz="2400" b="1" dirty="0">
                <a:latin typeface="Times New Roman"/>
                <a:cs typeface="Times New Roman"/>
              </a:rPr>
              <a:t>(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Máximo 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Abril </a:t>
            </a:r>
            <a:r>
              <a:rPr sz="24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2018  </a:t>
            </a:r>
            <a:r>
              <a:rPr sz="24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Indispensable</a:t>
            </a:r>
            <a:r>
              <a:rPr sz="2400" b="1" spc="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0">
              <a:latin typeface="Times New Roman"/>
              <a:cs typeface="Times New Roman"/>
            </a:endParaRPr>
          </a:p>
          <a:p>
            <a:pPr marL="104139" marR="817880" indent="-635" algn="ctr">
              <a:lnSpc>
                <a:spcPct val="100000"/>
              </a:lnSpc>
            </a:pPr>
            <a:r>
              <a:rPr sz="2400" b="1" spc="-20" dirty="0">
                <a:latin typeface="Times New Roman"/>
                <a:cs typeface="Times New Roman"/>
              </a:rPr>
              <a:t>Comprobación </a:t>
            </a:r>
            <a:r>
              <a:rPr sz="2400" b="1" spc="15" dirty="0">
                <a:latin typeface="Times New Roman"/>
                <a:cs typeface="Times New Roman"/>
              </a:rPr>
              <a:t>de  </a:t>
            </a:r>
            <a:r>
              <a:rPr sz="2400" b="1" dirty="0">
                <a:latin typeface="Times New Roman"/>
                <a:cs typeface="Times New Roman"/>
              </a:rPr>
              <a:t>adaptaciones </a:t>
            </a:r>
            <a:r>
              <a:rPr sz="2400" b="1" spc="-25" dirty="0">
                <a:latin typeface="Times New Roman"/>
                <a:cs typeface="Times New Roman"/>
              </a:rPr>
              <a:t>realizadas </a:t>
            </a:r>
            <a:r>
              <a:rPr sz="2400" b="1" spc="-70" dirty="0">
                <a:latin typeface="Times New Roman"/>
                <a:cs typeface="Times New Roman"/>
              </a:rPr>
              <a:t>por  </a:t>
            </a:r>
            <a:r>
              <a:rPr sz="2400" b="1" spc="15" dirty="0">
                <a:latin typeface="Times New Roman"/>
                <a:cs typeface="Times New Roman"/>
              </a:rPr>
              <a:t>los </a:t>
            </a:r>
            <a:r>
              <a:rPr sz="2400" b="1" spc="-10" dirty="0">
                <a:latin typeface="Times New Roman"/>
                <a:cs typeface="Times New Roman"/>
              </a:rPr>
              <a:t>centros </a:t>
            </a:r>
            <a:r>
              <a:rPr sz="2400" b="1" spc="-75" dirty="0">
                <a:latin typeface="Times New Roman"/>
                <a:cs typeface="Times New Roman"/>
              </a:rPr>
              <a:t>y </a:t>
            </a:r>
            <a:r>
              <a:rPr sz="2400" b="1" spc="5" dirty="0">
                <a:latin typeface="Times New Roman"/>
                <a:cs typeface="Times New Roman"/>
              </a:rPr>
              <a:t>estudio </a:t>
            </a:r>
            <a:r>
              <a:rPr sz="2400" b="1" spc="15" dirty="0">
                <a:latin typeface="Times New Roman"/>
                <a:cs typeface="Times New Roman"/>
              </a:rPr>
              <a:t>de  </a:t>
            </a:r>
            <a:r>
              <a:rPr sz="2400" b="1" dirty="0">
                <a:latin typeface="Times New Roman"/>
                <a:cs typeface="Times New Roman"/>
              </a:rPr>
              <a:t>adaptaciones </a:t>
            </a:r>
            <a:r>
              <a:rPr sz="2400" b="1" spc="-95" dirty="0">
                <a:latin typeface="Times New Roman"/>
                <a:cs typeface="Times New Roman"/>
              </a:rPr>
              <a:t>para </a:t>
            </a:r>
            <a:r>
              <a:rPr sz="2400" b="1" spc="-50" dirty="0">
                <a:latin typeface="Times New Roman"/>
                <a:cs typeface="Times New Roman"/>
              </a:rPr>
              <a:t>la </a:t>
            </a:r>
            <a:r>
              <a:rPr sz="2400" b="1" spc="-25" dirty="0">
                <a:latin typeface="Times New Roman"/>
                <a:cs typeface="Times New Roman"/>
              </a:rPr>
              <a:t>PEvAU  </a:t>
            </a:r>
            <a:r>
              <a:rPr sz="2400" b="1" spc="-70" dirty="0">
                <a:latin typeface="Times New Roman"/>
                <a:cs typeface="Times New Roman"/>
              </a:rPr>
              <a:t>por </a:t>
            </a:r>
            <a:r>
              <a:rPr sz="2400" b="1" spc="-50" dirty="0">
                <a:latin typeface="Times New Roman"/>
                <a:cs typeface="Times New Roman"/>
              </a:rPr>
              <a:t>la </a:t>
            </a:r>
            <a:r>
              <a:rPr sz="2400" b="1" spc="5" dirty="0">
                <a:latin typeface="Times New Roman"/>
                <a:cs typeface="Times New Roman"/>
              </a:rPr>
              <a:t>Comisión </a:t>
            </a:r>
            <a:r>
              <a:rPr sz="2400" b="1" spc="15" dirty="0">
                <a:latin typeface="Times New Roman"/>
                <a:cs typeface="Times New Roman"/>
              </a:rPr>
              <a:t>Delegada de  </a:t>
            </a:r>
            <a:r>
              <a:rPr sz="2400" b="1" spc="-50" dirty="0">
                <a:latin typeface="Times New Roman"/>
                <a:cs typeface="Times New Roman"/>
              </a:rPr>
              <a:t>la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UGR</a:t>
            </a:r>
            <a:endParaRPr sz="2400">
              <a:latin typeface="Times New Roman"/>
              <a:cs typeface="Times New Roman"/>
            </a:endParaRPr>
          </a:p>
          <a:p>
            <a:pPr marR="713105" algn="ctr">
              <a:lnSpc>
                <a:spcPts val="2800"/>
              </a:lnSpc>
            </a:pPr>
            <a:r>
              <a:rPr sz="2400" b="1" spc="-35" dirty="0">
                <a:latin typeface="Times New Roman"/>
                <a:cs typeface="Times New Roman"/>
              </a:rPr>
              <a:t>(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Mayo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18</a:t>
            </a:r>
            <a:r>
              <a:rPr sz="2400" b="1" spc="-9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18708" y="3383279"/>
            <a:ext cx="1932708" cy="777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4662" y="3658894"/>
            <a:ext cx="1529080" cy="389255"/>
          </a:xfrm>
          <a:custGeom>
            <a:avLst/>
            <a:gdLst/>
            <a:ahLst/>
            <a:cxnLst/>
            <a:rect l="l" t="t" r="r" b="b"/>
            <a:pathLst>
              <a:path w="1529079" h="389254">
                <a:moveTo>
                  <a:pt x="0" y="389230"/>
                </a:moveTo>
                <a:lnTo>
                  <a:pt x="1528573" y="0"/>
                </a:lnTo>
              </a:path>
            </a:pathLst>
          </a:custGeom>
          <a:ln w="57149">
            <a:solidFill>
              <a:srgbClr val="59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94035" y="3575908"/>
            <a:ext cx="274320" cy="250825"/>
          </a:xfrm>
          <a:custGeom>
            <a:avLst/>
            <a:gdLst/>
            <a:ahLst/>
            <a:cxnLst/>
            <a:rect l="l" t="t" r="r" b="b"/>
            <a:pathLst>
              <a:path w="274320" h="250825">
                <a:moveTo>
                  <a:pt x="24925" y="0"/>
                </a:moveTo>
                <a:lnTo>
                  <a:pt x="14507" y="3388"/>
                </a:lnTo>
                <a:lnTo>
                  <a:pt x="6120" y="10435"/>
                </a:lnTo>
                <a:lnTo>
                  <a:pt x="901" y="20511"/>
                </a:lnTo>
                <a:lnTo>
                  <a:pt x="0" y="31822"/>
                </a:lnTo>
                <a:lnTo>
                  <a:pt x="3388" y="42239"/>
                </a:lnTo>
                <a:lnTo>
                  <a:pt x="10435" y="50626"/>
                </a:lnTo>
                <a:lnTo>
                  <a:pt x="20511" y="55845"/>
                </a:lnTo>
                <a:lnTo>
                  <a:pt x="164243" y="96979"/>
                </a:lnTo>
                <a:lnTo>
                  <a:pt x="57689" y="201845"/>
                </a:lnTo>
                <a:lnTo>
                  <a:pt x="57365" y="242256"/>
                </a:lnTo>
                <a:lnTo>
                  <a:pt x="77504" y="250786"/>
                </a:lnTo>
                <a:lnTo>
                  <a:pt x="88273" y="248780"/>
                </a:lnTo>
                <a:lnTo>
                  <a:pt x="97775" y="242578"/>
                </a:lnTo>
                <a:lnTo>
                  <a:pt x="274158" y="68991"/>
                </a:lnTo>
                <a:lnTo>
                  <a:pt x="36236" y="901"/>
                </a:lnTo>
                <a:lnTo>
                  <a:pt x="24925" y="0"/>
                </a:lnTo>
                <a:close/>
              </a:path>
            </a:pathLst>
          </a:custGeom>
          <a:solidFill>
            <a:srgbClr val="594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1126" y="4605250"/>
            <a:ext cx="569421" cy="1105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24710" y="4639692"/>
            <a:ext cx="0" cy="705485"/>
          </a:xfrm>
          <a:custGeom>
            <a:avLst/>
            <a:gdLst/>
            <a:ahLst/>
            <a:cxnLst/>
            <a:rect l="l" t="t" r="r" b="b"/>
            <a:pathLst>
              <a:path h="705485">
                <a:moveTo>
                  <a:pt x="0" y="0"/>
                </a:moveTo>
                <a:lnTo>
                  <a:pt x="0" y="705288"/>
                </a:lnTo>
              </a:path>
            </a:pathLst>
          </a:custGeom>
          <a:ln w="57149">
            <a:solidFill>
              <a:srgbClr val="5945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96352" y="5145184"/>
            <a:ext cx="257175" cy="256540"/>
          </a:xfrm>
          <a:custGeom>
            <a:avLst/>
            <a:gdLst/>
            <a:ahLst/>
            <a:cxnLst/>
            <a:rect l="l" t="t" r="r" b="b"/>
            <a:pathLst>
              <a:path w="257175" h="256539">
                <a:moveTo>
                  <a:pt x="24687" y="0"/>
                </a:moveTo>
                <a:lnTo>
                  <a:pt x="13948" y="3665"/>
                </a:lnTo>
                <a:lnTo>
                  <a:pt x="5472" y="11208"/>
                </a:lnTo>
                <a:lnTo>
                  <a:pt x="712" y="21075"/>
                </a:lnTo>
                <a:lnTo>
                  <a:pt x="0" y="32006"/>
                </a:lnTo>
                <a:lnTo>
                  <a:pt x="3665" y="42745"/>
                </a:lnTo>
                <a:lnTo>
                  <a:pt x="128359" y="256508"/>
                </a:lnTo>
                <a:lnTo>
                  <a:pt x="194522" y="143085"/>
                </a:lnTo>
                <a:lnTo>
                  <a:pt x="128359" y="143085"/>
                </a:lnTo>
                <a:lnTo>
                  <a:pt x="53028" y="13949"/>
                </a:lnTo>
                <a:lnTo>
                  <a:pt x="45485" y="5473"/>
                </a:lnTo>
                <a:lnTo>
                  <a:pt x="35619" y="713"/>
                </a:lnTo>
                <a:lnTo>
                  <a:pt x="24687" y="0"/>
                </a:lnTo>
                <a:close/>
              </a:path>
              <a:path w="257175" h="256539">
                <a:moveTo>
                  <a:pt x="232031" y="0"/>
                </a:moveTo>
                <a:lnTo>
                  <a:pt x="221100" y="713"/>
                </a:lnTo>
                <a:lnTo>
                  <a:pt x="211234" y="5473"/>
                </a:lnTo>
                <a:lnTo>
                  <a:pt x="203690" y="13949"/>
                </a:lnTo>
                <a:lnTo>
                  <a:pt x="128359" y="143085"/>
                </a:lnTo>
                <a:lnTo>
                  <a:pt x="194522" y="143085"/>
                </a:lnTo>
                <a:lnTo>
                  <a:pt x="253053" y="42745"/>
                </a:lnTo>
                <a:lnTo>
                  <a:pt x="256719" y="32006"/>
                </a:lnTo>
                <a:lnTo>
                  <a:pt x="256006" y="21075"/>
                </a:lnTo>
                <a:lnTo>
                  <a:pt x="251246" y="11208"/>
                </a:lnTo>
                <a:lnTo>
                  <a:pt x="242770" y="3665"/>
                </a:lnTo>
                <a:lnTo>
                  <a:pt x="232031" y="0"/>
                </a:lnTo>
                <a:close/>
              </a:path>
            </a:pathLst>
          </a:custGeom>
          <a:solidFill>
            <a:srgbClr val="594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64457" y="1517333"/>
            <a:ext cx="3159760" cy="48901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indent="-635" algn="ctr">
              <a:lnSpc>
                <a:spcPct val="99500"/>
              </a:lnSpc>
              <a:spcBef>
                <a:spcPts val="115"/>
              </a:spcBef>
            </a:pPr>
            <a:r>
              <a:rPr sz="2400" b="1" spc="-15" dirty="0">
                <a:latin typeface="Times New Roman"/>
                <a:cs typeface="Times New Roman"/>
              </a:rPr>
              <a:t>Análisis </a:t>
            </a:r>
            <a:r>
              <a:rPr sz="2400" b="1" spc="-5" dirty="0">
                <a:latin typeface="Times New Roman"/>
                <a:cs typeface="Times New Roman"/>
              </a:rPr>
              <a:t>inicial </a:t>
            </a:r>
            <a:r>
              <a:rPr sz="2400" b="1" spc="15" dirty="0">
                <a:latin typeface="Times New Roman"/>
                <a:cs typeface="Times New Roman"/>
              </a:rPr>
              <a:t>de </a:t>
            </a:r>
            <a:r>
              <a:rPr sz="2400" b="1" spc="-10" dirty="0">
                <a:latin typeface="Times New Roman"/>
                <a:cs typeface="Times New Roman"/>
              </a:rPr>
              <a:t>las  </a:t>
            </a:r>
            <a:r>
              <a:rPr sz="2400" b="1" dirty="0">
                <a:latin typeface="Times New Roman"/>
                <a:cs typeface="Times New Roman"/>
              </a:rPr>
              <a:t>adaptaciones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solicitadas  </a:t>
            </a:r>
            <a:r>
              <a:rPr sz="2400" b="1" spc="-20" dirty="0">
                <a:latin typeface="Times New Roman"/>
                <a:cs typeface="Times New Roman"/>
              </a:rPr>
              <a:t>(Director </a:t>
            </a:r>
            <a:r>
              <a:rPr sz="2400" b="1" spc="15" dirty="0">
                <a:latin typeface="Times New Roman"/>
                <a:cs typeface="Times New Roman"/>
              </a:rPr>
              <a:t>Acceso  </a:t>
            </a:r>
            <a:r>
              <a:rPr sz="2400" b="1" spc="-25" dirty="0">
                <a:latin typeface="Times New Roman"/>
                <a:cs typeface="Times New Roman"/>
              </a:rPr>
              <a:t>Universidad </a:t>
            </a:r>
            <a:r>
              <a:rPr sz="2400" b="1" dirty="0">
                <a:latin typeface="Times New Roman"/>
                <a:cs typeface="Times New Roman"/>
              </a:rPr>
              <a:t>– 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Mayo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18</a:t>
            </a:r>
            <a:r>
              <a:rPr sz="2400" b="1" spc="-9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Times New Roman"/>
              <a:cs typeface="Times New Roman"/>
            </a:endParaRPr>
          </a:p>
          <a:p>
            <a:pPr marL="147320" marR="571500" algn="ctr">
              <a:lnSpc>
                <a:spcPct val="99000"/>
              </a:lnSpc>
            </a:pPr>
            <a:r>
              <a:rPr sz="2400" b="1" spc="-20" dirty="0">
                <a:latin typeface="Times New Roman"/>
                <a:cs typeface="Times New Roman"/>
              </a:rPr>
              <a:t>Propuesta Final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15" dirty="0">
                <a:latin typeface="Times New Roman"/>
                <a:cs typeface="Times New Roman"/>
              </a:rPr>
              <a:t>de  </a:t>
            </a:r>
            <a:r>
              <a:rPr sz="2400" b="1" spc="-10" dirty="0">
                <a:latin typeface="Times New Roman"/>
                <a:cs typeface="Times New Roman"/>
              </a:rPr>
              <a:t>Adaptaciones  </a:t>
            </a:r>
            <a:r>
              <a:rPr sz="2400" b="1" spc="-35" dirty="0">
                <a:latin typeface="Times New Roman"/>
                <a:cs typeface="Times New Roman"/>
              </a:rPr>
              <a:t>(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Mayo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18</a:t>
            </a:r>
            <a:r>
              <a:rPr sz="2400" b="1" spc="-9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imes New Roman"/>
              <a:cs typeface="Times New Roman"/>
            </a:endParaRPr>
          </a:p>
          <a:p>
            <a:pPr marL="628650" marR="511175" indent="-541655">
              <a:lnSpc>
                <a:spcPct val="99000"/>
              </a:lnSpc>
            </a:pPr>
            <a:r>
              <a:rPr sz="2400" b="1" dirty="0">
                <a:latin typeface="Times New Roman"/>
                <a:cs typeface="Times New Roman"/>
              </a:rPr>
              <a:t>Comunicación </a:t>
            </a:r>
            <a:r>
              <a:rPr sz="2400" b="1" spc="-55" dirty="0">
                <a:latin typeface="Times New Roman"/>
                <a:cs typeface="Times New Roman"/>
              </a:rPr>
              <a:t>a </a:t>
            </a:r>
            <a:r>
              <a:rPr sz="2400" b="1" spc="15" dirty="0">
                <a:latin typeface="Times New Roman"/>
                <a:cs typeface="Times New Roman"/>
              </a:rPr>
              <a:t>los  </a:t>
            </a:r>
            <a:r>
              <a:rPr sz="2400" b="1" spc="-5" dirty="0">
                <a:latin typeface="Times New Roman"/>
                <a:cs typeface="Times New Roman"/>
              </a:rPr>
              <a:t>interesados  </a:t>
            </a:r>
            <a:r>
              <a:rPr sz="2400" b="1" spc="-35" dirty="0">
                <a:latin typeface="Times New Roman"/>
                <a:cs typeface="Times New Roman"/>
              </a:rPr>
              <a:t>(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Mayo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18</a:t>
            </a:r>
            <a:r>
              <a:rPr sz="2400" b="1" spc="-9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84" y="567373"/>
            <a:ext cx="75171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47353A"/>
                </a:solidFill>
              </a:rPr>
              <a:t>PROCEDIMIENTOS ADMINISTRATIVOS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8982" y="426084"/>
            <a:ext cx="64655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NOVEDADES CURSO</a:t>
            </a:r>
            <a:r>
              <a:rPr sz="3300" spc="-30" dirty="0"/>
              <a:t> </a:t>
            </a:r>
            <a:r>
              <a:rPr sz="3300" spc="-5" dirty="0"/>
              <a:t>2018/19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365" y="1560195"/>
            <a:ext cx="8353425" cy="420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14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00" spc="114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700" spc="-5" dirty="0">
                <a:latin typeface="Georgia"/>
                <a:cs typeface="Georgia"/>
              </a:rPr>
              <a:t>Las principales novedades para este curso</a:t>
            </a:r>
            <a:r>
              <a:rPr sz="2700" spc="-26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son:</a:t>
            </a:r>
            <a:endParaRPr sz="2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558165" marR="5080" indent="-279400" algn="just">
              <a:lnSpc>
                <a:spcPct val="100000"/>
              </a:lnSpc>
              <a:spcBef>
                <a:spcPts val="5"/>
              </a:spcBef>
            </a:pPr>
            <a:r>
              <a:rPr sz="1800" spc="23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800" spc="235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2600" spc="235" dirty="0">
                <a:solidFill>
                  <a:srgbClr val="C00000"/>
                </a:solidFill>
                <a:latin typeface="Georgia"/>
                <a:cs typeface="Georgia"/>
              </a:rPr>
              <a:t>Los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estudiantes de LOE 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que en el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curso pasado se  hubieran acogido 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a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la disposición transitoria única de  </a:t>
            </a:r>
            <a:r>
              <a:rPr sz="2600" spc="5" dirty="0">
                <a:solidFill>
                  <a:srgbClr val="C00000"/>
                </a:solidFill>
                <a:latin typeface="Georgia"/>
                <a:cs typeface="Georgia"/>
              </a:rPr>
              <a:t>la</a:t>
            </a:r>
            <a:r>
              <a:rPr sz="2600" spc="6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600" spc="15" dirty="0">
                <a:solidFill>
                  <a:srgbClr val="C00000"/>
                </a:solidFill>
                <a:latin typeface="Georgia"/>
                <a:cs typeface="Georgia"/>
              </a:rPr>
              <a:t>Orden ECD/1941/2016 </a:t>
            </a:r>
            <a:r>
              <a:rPr sz="2600" spc="5" dirty="0">
                <a:solidFill>
                  <a:srgbClr val="C00000"/>
                </a:solidFill>
                <a:latin typeface="Georgia"/>
                <a:cs typeface="Georgia"/>
              </a:rPr>
              <a:t>de</a:t>
            </a:r>
            <a:r>
              <a:rPr sz="2600" spc="6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600" spc="5" dirty="0">
                <a:solidFill>
                  <a:srgbClr val="C00000"/>
                </a:solidFill>
                <a:latin typeface="Georgia"/>
                <a:cs typeface="Georgia"/>
              </a:rPr>
              <a:t>22</a:t>
            </a:r>
            <a:r>
              <a:rPr sz="2600" spc="6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600" spc="5" dirty="0">
                <a:solidFill>
                  <a:srgbClr val="C00000"/>
                </a:solidFill>
                <a:latin typeface="Georgia"/>
                <a:cs typeface="Georgia"/>
              </a:rPr>
              <a:t>de</a:t>
            </a:r>
            <a:r>
              <a:rPr sz="2600" spc="6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600" spc="25" dirty="0">
                <a:solidFill>
                  <a:srgbClr val="C00000"/>
                </a:solidFill>
                <a:latin typeface="Georgia"/>
                <a:cs typeface="Georgia"/>
              </a:rPr>
              <a:t>diciembre,  </a:t>
            </a:r>
            <a:r>
              <a:rPr sz="2600" spc="5" dirty="0">
                <a:solidFill>
                  <a:srgbClr val="C00000"/>
                </a:solidFill>
                <a:latin typeface="Georgia"/>
                <a:cs typeface="Georgia"/>
              </a:rPr>
              <a:t>deberán</a:t>
            </a:r>
            <a:r>
              <a:rPr sz="2600" spc="6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600" spc="5" dirty="0">
                <a:solidFill>
                  <a:srgbClr val="C00000"/>
                </a:solidFill>
                <a:latin typeface="Georgia"/>
                <a:cs typeface="Georgia"/>
              </a:rPr>
              <a:t>realizar</a:t>
            </a:r>
            <a:r>
              <a:rPr sz="2600" spc="6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600" spc="0" dirty="0">
                <a:solidFill>
                  <a:srgbClr val="C00000"/>
                </a:solidFill>
                <a:latin typeface="Georgia"/>
                <a:cs typeface="Georgia"/>
              </a:rPr>
              <a:t>la </a:t>
            </a:r>
            <a:r>
              <a:rPr sz="2600" spc="5" dirty="0">
                <a:solidFill>
                  <a:srgbClr val="C00000"/>
                </a:solidFill>
                <a:latin typeface="Georgia"/>
                <a:cs typeface="Georgia"/>
              </a:rPr>
              <a:t>PEvAU</a:t>
            </a:r>
            <a:r>
              <a:rPr sz="2600" spc="6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600" spc="5" dirty="0">
                <a:solidFill>
                  <a:srgbClr val="C00000"/>
                </a:solidFill>
                <a:latin typeface="Georgia"/>
                <a:cs typeface="Georgia"/>
              </a:rPr>
              <a:t>completa</a:t>
            </a:r>
            <a:r>
              <a:rPr sz="2600" spc="6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600" spc="0" dirty="0">
                <a:solidFill>
                  <a:srgbClr val="C00000"/>
                </a:solidFill>
                <a:latin typeface="Georgia"/>
                <a:cs typeface="Georgia"/>
              </a:rPr>
              <a:t>si </a:t>
            </a:r>
            <a:r>
              <a:rPr sz="2600" spc="10" dirty="0">
                <a:solidFill>
                  <a:srgbClr val="C00000"/>
                </a:solidFill>
                <a:latin typeface="Georgia"/>
                <a:cs typeface="Georgia"/>
              </a:rPr>
              <a:t>desean 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acceder 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a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la universidad 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o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mejorar su</a:t>
            </a:r>
            <a:r>
              <a:rPr sz="2600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nota.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50">
              <a:latin typeface="Times New Roman"/>
              <a:cs typeface="Times New Roman"/>
            </a:endParaRPr>
          </a:p>
          <a:p>
            <a:pPr marL="558165" marR="13970" indent="-279400" algn="just">
              <a:lnSpc>
                <a:spcPct val="101800"/>
              </a:lnSpc>
              <a:spcBef>
                <a:spcPts val="5"/>
              </a:spcBef>
            </a:pPr>
            <a:r>
              <a:rPr sz="1800" spc="190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800" spc="190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2600" spc="190" dirty="0">
                <a:solidFill>
                  <a:srgbClr val="C00000"/>
                </a:solidFill>
                <a:latin typeface="Georgia"/>
                <a:cs typeface="Georgia"/>
              </a:rPr>
              <a:t>Está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prevista una Fase de preinscripción específica  para estudiantes extranjeros.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8982" y="426084"/>
            <a:ext cx="64655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NOVEDADES CURSO</a:t>
            </a:r>
            <a:r>
              <a:rPr sz="3300" spc="-30" dirty="0"/>
              <a:t> </a:t>
            </a:r>
            <a:r>
              <a:rPr sz="3300" spc="-5" dirty="0"/>
              <a:t>2018/19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47064" y="2033142"/>
            <a:ext cx="8083550" cy="1206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92100" marR="5080" indent="-279400" algn="just">
              <a:lnSpc>
                <a:spcPct val="99000"/>
              </a:lnSpc>
              <a:spcBef>
                <a:spcPts val="130"/>
              </a:spcBef>
            </a:pPr>
            <a:r>
              <a:rPr sz="1800" spc="50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800" spc="50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Se 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va a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hacer pública una normativa de la UGR 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que 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regulará la matrícula 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en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la PEvAU y/o las Pruebas de  Admisión.</a:t>
            </a:r>
            <a:endParaRPr sz="2600">
              <a:latin typeface="Georgia"/>
              <a:cs typeface="Georg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28014" y="3813152"/>
          <a:ext cx="8132444" cy="765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7460"/>
                <a:gridCol w="2080260"/>
                <a:gridCol w="3795395"/>
                <a:gridCol w="989329"/>
              </a:tblGrid>
              <a:tr h="382905">
                <a:tc>
                  <a:txBody>
                    <a:bodyPr/>
                    <a:lstStyle/>
                    <a:p>
                      <a:pPr marR="78105" algn="r">
                        <a:lnSpc>
                          <a:spcPts val="2905"/>
                        </a:lnSpc>
                        <a:tabLst>
                          <a:tab pos="790575" algn="l"/>
                        </a:tabLst>
                      </a:pPr>
                      <a:r>
                        <a:rPr sz="1800" dirty="0">
                          <a:solidFill>
                            <a:srgbClr val="A7B789"/>
                          </a:solidFill>
                          <a:latin typeface="Arial"/>
                          <a:cs typeface="Arial"/>
                        </a:rPr>
                        <a:t>¡</a:t>
                      </a:r>
                      <a:r>
                        <a:rPr sz="1800" dirty="0">
                          <a:solidFill>
                            <a:srgbClr val="B5C29B"/>
                          </a:solidFill>
                          <a:latin typeface="Helvetica"/>
                          <a:cs typeface="Helvetica"/>
                        </a:rPr>
                        <a:t> </a:t>
                      </a:r>
                      <a:r>
                        <a:rPr sz="1800" spc="-310" dirty="0">
                          <a:solidFill>
                            <a:srgbClr val="B5C29B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2600" spc="-5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S</a:t>
                      </a:r>
                      <a:r>
                        <a:rPr sz="2600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e	</a:t>
                      </a:r>
                      <a:r>
                        <a:rPr sz="2600" spc="-5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ha</a:t>
                      </a:r>
                      <a:endParaRPr sz="2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solidFill>
                      <a:srgbClr val="E9E3D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2905"/>
                        </a:lnSpc>
                        <a:tabLst>
                          <a:tab pos="1682114" algn="l"/>
                        </a:tabLst>
                      </a:pPr>
                      <a:r>
                        <a:rPr sz="2600" spc="-5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cambiado	</a:t>
                      </a:r>
                      <a:r>
                        <a:rPr sz="2600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el</a:t>
                      </a:r>
                      <a:endParaRPr sz="2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solidFill>
                      <a:srgbClr val="E9E3D8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2905"/>
                        </a:lnSpc>
                        <a:tabLst>
                          <a:tab pos="1296670" algn="l"/>
                          <a:tab pos="1723389" algn="l"/>
                          <a:tab pos="3119755" algn="l"/>
                          <a:tab pos="3455035" algn="l"/>
                        </a:tabLst>
                      </a:pPr>
                      <a:r>
                        <a:rPr sz="2600" spc="-5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primer,	</a:t>
                      </a:r>
                      <a:r>
                        <a:rPr sz="2600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el	</a:t>
                      </a:r>
                      <a:r>
                        <a:rPr sz="2600" spc="-5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segundo	</a:t>
                      </a:r>
                      <a:r>
                        <a:rPr sz="2600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y	el</a:t>
                      </a:r>
                      <a:endParaRPr sz="2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solidFill>
                      <a:srgbClr val="E9E3D8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2905"/>
                        </a:lnSpc>
                      </a:pPr>
                      <a:r>
                        <a:rPr sz="2600" spc="-5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t</a:t>
                      </a:r>
                      <a:r>
                        <a:rPr sz="2600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ercer</a:t>
                      </a:r>
                      <a:endParaRPr sz="2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solidFill>
                      <a:srgbClr val="E9E3D8"/>
                    </a:solidFill>
                  </a:tcPr>
                </a:tc>
              </a:tr>
              <a:tr h="382905">
                <a:tc>
                  <a:txBody>
                    <a:bodyPr/>
                    <a:lstStyle/>
                    <a:p>
                      <a:pPr marR="94615" algn="r">
                        <a:lnSpc>
                          <a:spcPts val="2915"/>
                        </a:lnSpc>
                      </a:pPr>
                      <a:r>
                        <a:rPr sz="2600" spc="80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papel</a:t>
                      </a:r>
                      <a:endParaRPr sz="2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solidFill>
                      <a:srgbClr val="E9E3D8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2915"/>
                        </a:lnSpc>
                        <a:tabLst>
                          <a:tab pos="758190" algn="l"/>
                        </a:tabLst>
                      </a:pPr>
                      <a:r>
                        <a:rPr sz="2600" spc="35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de	</a:t>
                      </a:r>
                      <a:r>
                        <a:rPr sz="2600" spc="60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examen,</a:t>
                      </a:r>
                      <a:endParaRPr sz="2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solidFill>
                      <a:srgbClr val="E9E3D8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ts val="2915"/>
                        </a:lnSpc>
                        <a:tabLst>
                          <a:tab pos="867410" algn="l"/>
                          <a:tab pos="2456180" algn="l"/>
                        </a:tabLst>
                      </a:pPr>
                      <a:r>
                        <a:rPr sz="2600" spc="35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no	</a:t>
                      </a:r>
                      <a:r>
                        <a:rPr sz="2600" spc="65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obstante	</a:t>
                      </a:r>
                      <a:r>
                        <a:rPr sz="2600" spc="75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algunas</a:t>
                      </a:r>
                      <a:endParaRPr sz="2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solidFill>
                      <a:srgbClr val="E9E3D8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2915"/>
                        </a:lnSpc>
                      </a:pPr>
                      <a:r>
                        <a:rPr sz="2600" spc="80" dirty="0">
                          <a:solidFill>
                            <a:srgbClr val="C00000"/>
                          </a:solidFill>
                          <a:latin typeface="Georgia"/>
                          <a:cs typeface="Georgia"/>
                        </a:rPr>
                        <a:t>sedes</a:t>
                      </a:r>
                      <a:endParaRPr sz="2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solidFill>
                      <a:srgbClr val="E9E3D8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748902" y="4570095"/>
            <a:ext cx="17468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0540" algn="l"/>
              </a:tabLst>
            </a:pP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el	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s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egu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nd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o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4649" y="4570095"/>
            <a:ext cx="12865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</a:tabLst>
            </a:pP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y	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tercer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19469" y="4570095"/>
            <a:ext cx="15113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4100" algn="l"/>
              </a:tabLst>
            </a:pP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p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a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pel	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d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el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464" y="4570095"/>
            <a:ext cx="2604135" cy="8153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9"/>
              </a:spcBef>
              <a:tabLst>
                <a:tab pos="1933575" algn="l"/>
              </a:tabLst>
            </a:pP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d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ispo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nd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r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á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n	p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a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ra 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formato</a:t>
            </a:r>
            <a:r>
              <a:rPr sz="2600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antiguo.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9687" y="426084"/>
            <a:ext cx="15240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S</a:t>
            </a:r>
            <a:r>
              <a:rPr sz="3300" dirty="0"/>
              <a:t>EDES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47064" y="2033142"/>
            <a:ext cx="8135620" cy="3822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92100" marR="56515" indent="-279400" algn="just">
              <a:lnSpc>
                <a:spcPct val="99000"/>
              </a:lnSpc>
              <a:spcBef>
                <a:spcPts val="130"/>
              </a:spcBef>
            </a:pPr>
            <a:r>
              <a:rPr sz="1800" spc="50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800" spc="50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Se ha suprimido la sede ubicada 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en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al Facultad de  Psicología 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y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se 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crea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una nueva sede 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en el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Espacio 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V 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Centenario (Antigua Facultad de</a:t>
            </a:r>
            <a:r>
              <a:rPr sz="26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Medicina).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00">
              <a:latin typeface="Times New Roman"/>
              <a:cs typeface="Times New Roman"/>
            </a:endParaRPr>
          </a:p>
          <a:p>
            <a:pPr marL="292100" marR="56515" indent="-279400" algn="just">
              <a:lnSpc>
                <a:spcPct val="100600"/>
              </a:lnSpc>
            </a:pPr>
            <a:r>
              <a:rPr sz="1800" spc="300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800" spc="300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2600" spc="300" dirty="0">
                <a:solidFill>
                  <a:srgbClr val="C00000"/>
                </a:solidFill>
                <a:latin typeface="Georgia"/>
                <a:cs typeface="Georgia"/>
              </a:rPr>
              <a:t>Ya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está realizada la distribución de centros entre las  diferentes sedes de examen. Pueden consultarla 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en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la  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App y en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la </a:t>
            </a:r>
            <a:r>
              <a:rPr sz="2600" dirty="0">
                <a:solidFill>
                  <a:srgbClr val="C00000"/>
                </a:solidFill>
                <a:latin typeface="Georgia"/>
                <a:cs typeface="Georgia"/>
              </a:rPr>
              <a:t>Web </a:t>
            </a:r>
            <a:r>
              <a:rPr sz="2600" spc="-5" dirty="0">
                <a:solidFill>
                  <a:srgbClr val="C00000"/>
                </a:solidFill>
                <a:latin typeface="Georgia"/>
                <a:cs typeface="Georgia"/>
              </a:rPr>
              <a:t>del Servicio de Alumnos:</a:t>
            </a:r>
            <a:endParaRPr sz="2600">
              <a:latin typeface="Georgia"/>
              <a:cs typeface="Georgia"/>
            </a:endParaRPr>
          </a:p>
          <a:p>
            <a:pPr marL="292100" marR="5080" indent="-279400" algn="just">
              <a:lnSpc>
                <a:spcPts val="3080"/>
              </a:lnSpc>
              <a:spcBef>
                <a:spcPts val="740"/>
              </a:spcBef>
            </a:pPr>
            <a:r>
              <a:rPr sz="2600" u="heavy" spc="360" dirty="0">
                <a:solidFill>
                  <a:srgbClr val="618197"/>
                </a:solidFill>
                <a:uFill>
                  <a:solidFill>
                    <a:srgbClr val="7394A8"/>
                  </a:solidFill>
                </a:uFill>
                <a:latin typeface="Georgia"/>
                <a:cs typeface="Georgia"/>
                <a:hlinkClick r:id="rId2"/>
              </a:rPr>
              <a:t>http:</a:t>
            </a:r>
            <a:r>
              <a:rPr sz="2600" u="heavy" spc="-130" dirty="0">
                <a:solidFill>
                  <a:srgbClr val="618197"/>
                </a:solidFill>
                <a:uFill>
                  <a:solidFill>
                    <a:srgbClr val="7394A8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2600" u="heavy" spc="430" dirty="0">
                <a:solidFill>
                  <a:srgbClr val="618197"/>
                </a:solidFill>
                <a:uFill>
                  <a:solidFill>
                    <a:srgbClr val="7394A8"/>
                  </a:solidFill>
                </a:uFill>
                <a:latin typeface="Georgia"/>
                <a:cs typeface="Georgia"/>
                <a:hlinkClick r:id="rId2"/>
              </a:rPr>
              <a:t>//serviciodealumnos.</a:t>
            </a:r>
            <a:r>
              <a:rPr sz="2600" u="heavy" spc="-130" dirty="0">
                <a:solidFill>
                  <a:srgbClr val="618197"/>
                </a:solidFill>
                <a:uFill>
                  <a:solidFill>
                    <a:srgbClr val="7394A8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2600" u="heavy" spc="340" dirty="0">
                <a:solidFill>
                  <a:srgbClr val="618197"/>
                </a:solidFill>
                <a:uFill>
                  <a:solidFill>
                    <a:srgbClr val="7394A8"/>
                  </a:solidFill>
                </a:uFill>
                <a:latin typeface="Georgia"/>
                <a:cs typeface="Georgia"/>
                <a:hlinkClick r:id="rId2"/>
              </a:rPr>
              <a:t>ugr.</a:t>
            </a:r>
            <a:r>
              <a:rPr sz="2600" u="heavy" spc="-130" dirty="0">
                <a:solidFill>
                  <a:srgbClr val="618197"/>
                </a:solidFill>
                <a:uFill>
                  <a:solidFill>
                    <a:srgbClr val="7394A8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2600" u="heavy" spc="400" dirty="0">
                <a:solidFill>
                  <a:srgbClr val="618197"/>
                </a:solidFill>
                <a:uFill>
                  <a:solidFill>
                    <a:srgbClr val="7394A8"/>
                  </a:solidFill>
                </a:uFill>
                <a:latin typeface="Georgia"/>
                <a:cs typeface="Georgia"/>
                <a:hlinkClick r:id="rId2"/>
              </a:rPr>
              <a:t>es/pages/ </a:t>
            </a:r>
            <a:r>
              <a:rPr sz="2600" spc="400" dirty="0">
                <a:solidFill>
                  <a:srgbClr val="618197"/>
                </a:solidFill>
                <a:latin typeface="Georgia"/>
                <a:cs typeface="Georgia"/>
              </a:rPr>
              <a:t> </a:t>
            </a:r>
            <a:r>
              <a:rPr sz="2600" u="heavy" spc="-5" dirty="0">
                <a:solidFill>
                  <a:srgbClr val="618197"/>
                </a:solidFill>
                <a:uFill>
                  <a:solidFill>
                    <a:srgbClr val="7394A8"/>
                  </a:solidFill>
                </a:uFill>
                <a:latin typeface="Georgia"/>
                <a:cs typeface="Georgia"/>
              </a:rPr>
              <a:t>pruebas_acceso/selectividad/alumnos/sedes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6359" y="2005329"/>
            <a:ext cx="7896225" cy="3312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99800"/>
              </a:lnSpc>
              <a:spcBef>
                <a:spcPts val="110"/>
              </a:spcBef>
              <a:tabLst>
                <a:tab pos="2240915" algn="l"/>
                <a:tab pos="4554855" algn="l"/>
                <a:tab pos="5997575" algn="l"/>
                <a:tab pos="7091680" algn="l"/>
              </a:tabLst>
            </a:pPr>
            <a:r>
              <a:rPr sz="5400" b="1" spc="-50" dirty="0">
                <a:solidFill>
                  <a:srgbClr val="47353A"/>
                </a:solidFill>
                <a:latin typeface="Times New Roman"/>
                <a:cs typeface="Times New Roman"/>
              </a:rPr>
              <a:t>Las </a:t>
            </a:r>
            <a:r>
              <a:rPr sz="5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Pruebas </a:t>
            </a:r>
            <a:r>
              <a:rPr sz="54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sz="5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Evaluación  </a:t>
            </a:r>
            <a:r>
              <a:rPr sz="54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5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Bachillerato	</a:t>
            </a:r>
            <a:r>
              <a:rPr sz="5400" b="1" spc="-204" dirty="0">
                <a:solidFill>
                  <a:srgbClr val="FF0000"/>
                </a:solidFill>
                <a:latin typeface="Times New Roman"/>
                <a:cs typeface="Times New Roman"/>
              </a:rPr>
              <a:t>para	</a:t>
            </a:r>
            <a:r>
              <a:rPr sz="5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el   </a:t>
            </a:r>
            <a:r>
              <a:rPr sz="54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Acceso	</a:t>
            </a:r>
            <a:r>
              <a:rPr sz="5400" b="1" spc="-170" dirty="0">
                <a:solidFill>
                  <a:srgbClr val="FF0000"/>
                </a:solidFill>
                <a:latin typeface="Times New Roman"/>
                <a:cs typeface="Times New Roman"/>
              </a:rPr>
              <a:t>y </a:t>
            </a:r>
            <a:r>
              <a:rPr sz="54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5400" b="1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Admisión</a:t>
            </a:r>
            <a:r>
              <a:rPr sz="5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5400" b="1" spc="-114" dirty="0">
                <a:solidFill>
                  <a:srgbClr val="47353A"/>
                </a:solidFill>
                <a:latin typeface="Times New Roman"/>
                <a:cs typeface="Times New Roman"/>
              </a:rPr>
              <a:t>a	</a:t>
            </a:r>
            <a:r>
              <a:rPr sz="5400" b="1" spc="-105" dirty="0">
                <a:solidFill>
                  <a:srgbClr val="47353A"/>
                </a:solidFill>
                <a:latin typeface="Times New Roman"/>
                <a:cs typeface="Times New Roman"/>
              </a:rPr>
              <a:t>la  </a:t>
            </a:r>
            <a:r>
              <a:rPr sz="5400" b="1" spc="-55" dirty="0">
                <a:solidFill>
                  <a:srgbClr val="47353A"/>
                </a:solidFill>
                <a:latin typeface="Times New Roman"/>
                <a:cs typeface="Times New Roman"/>
              </a:rPr>
              <a:t>Universidad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8255" y="426084"/>
            <a:ext cx="15265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PEvAU</a:t>
            </a:r>
            <a:endParaRPr sz="33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728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</a:t>
            </a:r>
            <a:r>
              <a:rPr sz="2000" spc="55" dirty="0">
                <a:solidFill>
                  <a:srgbClr val="828287"/>
                </a:solidFill>
                <a:latin typeface="Helvetica"/>
                <a:cs typeface="Helvetic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NORMATIVA</a:t>
            </a:r>
            <a:endParaRPr sz="2400">
              <a:latin typeface="Georgia"/>
              <a:cs typeface="Georgia"/>
            </a:endParaRPr>
          </a:p>
          <a:p>
            <a:pPr marL="278765" marR="5080" indent="-266700" algn="just">
              <a:lnSpc>
                <a:spcPct val="99800"/>
              </a:lnSpc>
              <a:spcBef>
                <a:spcPts val="565"/>
              </a:spcBef>
            </a:pPr>
            <a:r>
              <a:rPr sz="2400" spc="-5" dirty="0"/>
              <a:t>La normativa aplicable </a:t>
            </a:r>
            <a:r>
              <a:rPr sz="2400" dirty="0"/>
              <a:t>a </a:t>
            </a:r>
            <a:r>
              <a:rPr sz="2400" spc="-5" dirty="0"/>
              <a:t>la PEvAU, </a:t>
            </a:r>
            <a:r>
              <a:rPr sz="2400" dirty="0">
                <a:solidFill>
                  <a:srgbClr val="C00000"/>
                </a:solidFill>
              </a:rPr>
              <a:t>recogida en </a:t>
            </a:r>
            <a:r>
              <a:rPr sz="2400" spc="-5" dirty="0">
                <a:solidFill>
                  <a:srgbClr val="C00000"/>
                </a:solidFill>
              </a:rPr>
              <a:t>la Orden  ECD/42/2018, de </a:t>
            </a:r>
            <a:r>
              <a:rPr sz="2400" dirty="0">
                <a:solidFill>
                  <a:srgbClr val="C00000"/>
                </a:solidFill>
              </a:rPr>
              <a:t>25 </a:t>
            </a:r>
            <a:r>
              <a:rPr sz="2400" spc="-5" dirty="0">
                <a:solidFill>
                  <a:srgbClr val="C00000"/>
                </a:solidFill>
              </a:rPr>
              <a:t>de enero</a:t>
            </a:r>
            <a:r>
              <a:rPr sz="2400" spc="-5" dirty="0"/>
              <a:t>, </a:t>
            </a:r>
            <a:r>
              <a:rPr sz="2400" dirty="0"/>
              <a:t>por </a:t>
            </a:r>
            <a:r>
              <a:rPr sz="2400" spc="-5" dirty="0"/>
              <a:t>la </a:t>
            </a:r>
            <a:r>
              <a:rPr sz="2400" dirty="0"/>
              <a:t>que </a:t>
            </a:r>
            <a:r>
              <a:rPr sz="2400" spc="-5" dirty="0"/>
              <a:t>se determinan las  características, </a:t>
            </a:r>
            <a:r>
              <a:rPr sz="2400" dirty="0"/>
              <a:t>el </a:t>
            </a:r>
            <a:r>
              <a:rPr sz="2400" spc="-5" dirty="0"/>
              <a:t>diseño </a:t>
            </a:r>
            <a:r>
              <a:rPr sz="2400" dirty="0"/>
              <a:t>y el </a:t>
            </a:r>
            <a:r>
              <a:rPr sz="2400" spc="-5" dirty="0"/>
              <a:t>contenido de la evaluación de  Bachillerato para </a:t>
            </a:r>
            <a:r>
              <a:rPr sz="2400" dirty="0"/>
              <a:t>el </a:t>
            </a:r>
            <a:r>
              <a:rPr sz="2400" spc="-5" dirty="0"/>
              <a:t>acceso </a:t>
            </a:r>
            <a:r>
              <a:rPr sz="2400" dirty="0"/>
              <a:t>a </a:t>
            </a:r>
            <a:r>
              <a:rPr sz="2400" spc="-5" dirty="0"/>
              <a:t>la Universidad; </a:t>
            </a:r>
            <a:r>
              <a:rPr sz="2400" dirty="0"/>
              <a:t>que</a:t>
            </a:r>
            <a:r>
              <a:rPr sz="2400" spc="-114" dirty="0"/>
              <a:t> </a:t>
            </a:r>
            <a:r>
              <a:rPr sz="2400" spc="-5" dirty="0"/>
              <a:t>pueden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47064" y="3820795"/>
            <a:ext cx="6452235" cy="759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  <a:tabLst>
                <a:tab pos="1781810" algn="l"/>
                <a:tab pos="2305050" algn="l"/>
                <a:tab pos="2835275" algn="l"/>
                <a:tab pos="3770629" algn="l"/>
                <a:tab pos="4500245" algn="l"/>
                <a:tab pos="5516880" algn="l"/>
                <a:tab pos="6053455" algn="l"/>
                <a:tab pos="6129655" algn="l"/>
              </a:tabLst>
            </a:pPr>
            <a:r>
              <a:rPr sz="2400" spc="204" dirty="0">
                <a:latin typeface="Georgia"/>
                <a:cs typeface="Georgia"/>
              </a:rPr>
              <a:t>consultar	</a:t>
            </a:r>
            <a:r>
              <a:rPr sz="2400" spc="114" dirty="0">
                <a:latin typeface="Georgia"/>
                <a:cs typeface="Georgia"/>
              </a:rPr>
              <a:t>el	la	</a:t>
            </a:r>
            <a:r>
              <a:rPr sz="2400" spc="155" dirty="0">
                <a:latin typeface="Georgia"/>
                <a:cs typeface="Georgia"/>
              </a:rPr>
              <a:t>Web	del	</a:t>
            </a:r>
            <a:r>
              <a:rPr sz="2400" spc="204" dirty="0">
                <a:latin typeface="Georgia"/>
                <a:cs typeface="Georgia"/>
              </a:rPr>
              <a:t>Servicio	</a:t>
            </a:r>
            <a:r>
              <a:rPr sz="2400" spc="114" dirty="0">
                <a:latin typeface="Georgia"/>
                <a:cs typeface="Georgia"/>
              </a:rPr>
              <a:t>de  </a:t>
            </a:r>
            <a:r>
              <a:rPr sz="2400" u="heavy" spc="215" dirty="0">
                <a:solidFill>
                  <a:srgbClr val="67AABF"/>
                </a:solidFill>
                <a:uFill>
                  <a:solidFill>
                    <a:srgbClr val="78B8CB"/>
                  </a:solidFill>
                </a:uFill>
                <a:latin typeface="Georgia"/>
                <a:cs typeface="Georgia"/>
                <a:hlinkClick r:id="rId2"/>
              </a:rPr>
              <a:t>http://serviciodealumnos.</a:t>
            </a:r>
            <a:r>
              <a:rPr sz="2400" u="heavy" spc="-270" dirty="0">
                <a:solidFill>
                  <a:srgbClr val="67AABF"/>
                </a:solidFill>
                <a:uFill>
                  <a:solidFill>
                    <a:srgbClr val="78B8CB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2400" u="heavy" spc="165" dirty="0">
                <a:solidFill>
                  <a:srgbClr val="67AABF"/>
                </a:solidFill>
                <a:uFill>
                  <a:solidFill>
                    <a:srgbClr val="78B8CB"/>
                  </a:solidFill>
                </a:uFill>
                <a:latin typeface="Georgia"/>
                <a:cs typeface="Georgia"/>
                <a:hlinkClick r:id="rId2"/>
              </a:rPr>
              <a:t>ugr.</a:t>
            </a:r>
            <a:r>
              <a:rPr sz="2400" u="heavy" spc="-270" dirty="0">
                <a:solidFill>
                  <a:srgbClr val="67AABF"/>
                </a:solidFill>
                <a:uFill>
                  <a:solidFill>
                    <a:srgbClr val="78B8CB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2400" u="heavy" spc="110" dirty="0">
                <a:solidFill>
                  <a:srgbClr val="67AABF"/>
                </a:solidFill>
                <a:uFill>
                  <a:solidFill>
                    <a:srgbClr val="78B8CB"/>
                  </a:solidFill>
                </a:uFill>
                <a:latin typeface="Georgia"/>
                <a:cs typeface="Georgia"/>
                <a:hlinkClick r:id="rId2"/>
              </a:rPr>
              <a:t>es</a:t>
            </a:r>
            <a:r>
              <a:rPr sz="2400" spc="110" dirty="0">
                <a:solidFill>
                  <a:srgbClr val="67AABF"/>
                </a:solidFill>
                <a:latin typeface="Georgia"/>
                <a:cs typeface="Georgia"/>
              </a:rPr>
              <a:t>	</a:t>
            </a:r>
            <a:r>
              <a:rPr sz="2400" spc="110" dirty="0">
                <a:latin typeface="Georgia"/>
                <a:cs typeface="Georgia"/>
              </a:rPr>
              <a:t>en		el</a:t>
            </a:r>
            <a:r>
              <a:rPr sz="2400" spc="-345" dirty="0">
                <a:latin typeface="Georgia"/>
                <a:cs typeface="Georgia"/>
              </a:rPr>
              <a:t> 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85014" y="3820795"/>
            <a:ext cx="1472565" cy="7594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4604">
              <a:lnSpc>
                <a:spcPct val="100699"/>
              </a:lnSpc>
              <a:spcBef>
                <a:spcPts val="80"/>
              </a:spcBef>
            </a:pPr>
            <a:r>
              <a:rPr sz="2400" spc="200" dirty="0">
                <a:latin typeface="Georgia"/>
                <a:cs typeface="Georgia"/>
              </a:rPr>
              <a:t>Alumnos  apartado</a:t>
            </a:r>
            <a:r>
              <a:rPr sz="2400" spc="-345" dirty="0">
                <a:latin typeface="Georgia"/>
                <a:cs typeface="Georgia"/>
              </a:rPr>
              <a:t> 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064" y="4557395"/>
            <a:ext cx="8039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Georgia"/>
                <a:cs typeface="Georgia"/>
              </a:rPr>
              <a:t>Procedimientos de Acceso&gt;Prueba de</a:t>
            </a:r>
            <a:r>
              <a:rPr sz="2400" spc="8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Acceso&gt;Información.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0238" y="426084"/>
            <a:ext cx="4040504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CONVOCATORIAS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94653" y="1614042"/>
            <a:ext cx="8352155" cy="465836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79400" marR="5080" indent="-266700" algn="just">
              <a:lnSpc>
                <a:spcPct val="79500"/>
              </a:lnSpc>
              <a:spcBef>
                <a:spcPts val="860"/>
              </a:spcBef>
            </a:pPr>
            <a:r>
              <a:rPr sz="2600" spc="15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600" spc="15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3100" spc="-5" dirty="0">
                <a:latin typeface="Georgia"/>
                <a:cs typeface="Georgia"/>
              </a:rPr>
              <a:t>Dos convocatorias anuales, ordinaria  </a:t>
            </a:r>
            <a:r>
              <a:rPr sz="3100" spc="-145" dirty="0">
                <a:solidFill>
                  <a:srgbClr val="C00000"/>
                </a:solidFill>
                <a:latin typeface="Georgia"/>
                <a:cs typeface="Georgia"/>
              </a:rPr>
              <a:t>(Junio) </a:t>
            </a:r>
            <a:r>
              <a:rPr sz="3100" dirty="0">
                <a:latin typeface="Georgia"/>
                <a:cs typeface="Georgia"/>
              </a:rPr>
              <a:t>y </a:t>
            </a:r>
            <a:r>
              <a:rPr sz="3100" spc="-5" dirty="0">
                <a:latin typeface="Georgia"/>
                <a:cs typeface="Georgia"/>
              </a:rPr>
              <a:t>extraordinaria</a:t>
            </a:r>
            <a:r>
              <a:rPr sz="3100" spc="150" dirty="0">
                <a:latin typeface="Georgia"/>
                <a:cs typeface="Georgia"/>
              </a:rPr>
              <a:t> </a:t>
            </a:r>
            <a:r>
              <a:rPr sz="3100" spc="-5" dirty="0">
                <a:solidFill>
                  <a:srgbClr val="C00000"/>
                </a:solidFill>
                <a:latin typeface="Georgia"/>
                <a:cs typeface="Georgia"/>
              </a:rPr>
              <a:t>(Septiembre)</a:t>
            </a:r>
            <a:r>
              <a:rPr sz="3100" spc="-5" dirty="0">
                <a:latin typeface="Georgia"/>
                <a:cs typeface="Georgia"/>
              </a:rPr>
              <a:t>.</a:t>
            </a:r>
            <a:endParaRPr sz="3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50">
              <a:latin typeface="Times New Roman"/>
              <a:cs typeface="Times New Roman"/>
            </a:endParaRPr>
          </a:p>
          <a:p>
            <a:pPr marL="279400" marR="5080" indent="-266700" algn="just">
              <a:lnSpc>
                <a:spcPct val="80300"/>
              </a:lnSpc>
            </a:pPr>
            <a:r>
              <a:rPr sz="2600" spc="14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600" spc="140" dirty="0">
                <a:solidFill>
                  <a:srgbClr val="828287"/>
                </a:solidFill>
                <a:latin typeface="Helvetica"/>
                <a:cs typeface="Helvetica"/>
              </a:rPr>
              <a:t> </a:t>
            </a:r>
            <a:r>
              <a:rPr sz="3100" spc="140" dirty="0">
                <a:latin typeface="Georgia"/>
                <a:cs typeface="Georgia"/>
              </a:rPr>
              <a:t>La </a:t>
            </a:r>
            <a:r>
              <a:rPr sz="3100" spc="-5" dirty="0">
                <a:latin typeface="Georgia"/>
                <a:cs typeface="Georgia"/>
              </a:rPr>
              <a:t>persona </a:t>
            </a:r>
            <a:r>
              <a:rPr sz="3100" dirty="0">
                <a:latin typeface="Georgia"/>
                <a:cs typeface="Georgia"/>
              </a:rPr>
              <a:t>que </a:t>
            </a:r>
            <a:r>
              <a:rPr sz="3100" spc="-5" dirty="0">
                <a:latin typeface="Georgia"/>
                <a:cs typeface="Georgia"/>
              </a:rPr>
              <a:t>se presente </a:t>
            </a:r>
            <a:r>
              <a:rPr sz="3100" dirty="0">
                <a:latin typeface="Georgia"/>
                <a:cs typeface="Georgia"/>
              </a:rPr>
              <a:t>a </a:t>
            </a:r>
            <a:r>
              <a:rPr sz="3100" spc="-5" dirty="0">
                <a:latin typeface="Georgia"/>
                <a:cs typeface="Georgia"/>
              </a:rPr>
              <a:t>mejorar su </a:t>
            </a:r>
            <a:r>
              <a:rPr sz="3100" spc="-350" dirty="0">
                <a:latin typeface="Georgia"/>
                <a:cs typeface="Georgia"/>
              </a:rPr>
              <a:t>nota  </a:t>
            </a:r>
            <a:r>
              <a:rPr sz="3100" spc="100" dirty="0">
                <a:latin typeface="Georgia"/>
                <a:cs typeface="Georgia"/>
              </a:rPr>
              <a:t>podrá </a:t>
            </a:r>
            <a:r>
              <a:rPr sz="3100" spc="105" dirty="0">
                <a:latin typeface="Georgia"/>
                <a:cs typeface="Georgia"/>
              </a:rPr>
              <a:t>realizar </a:t>
            </a:r>
            <a:r>
              <a:rPr sz="3100" spc="55" dirty="0">
                <a:latin typeface="Georgia"/>
                <a:cs typeface="Georgia"/>
              </a:rPr>
              <a:t>la </a:t>
            </a:r>
            <a:r>
              <a:rPr sz="3100" spc="100" dirty="0">
                <a:latin typeface="Georgia"/>
                <a:cs typeface="Georgia"/>
              </a:rPr>
              <a:t>PEvAU </a:t>
            </a:r>
            <a:r>
              <a:rPr sz="3100" spc="105" dirty="0">
                <a:latin typeface="Georgia"/>
                <a:cs typeface="Georgia"/>
              </a:rPr>
              <a:t>completa </a:t>
            </a:r>
            <a:r>
              <a:rPr sz="3100" spc="80" dirty="0">
                <a:latin typeface="Georgia"/>
                <a:cs typeface="Georgia"/>
              </a:rPr>
              <a:t>y/o  </a:t>
            </a:r>
            <a:r>
              <a:rPr sz="3100" spc="-5" dirty="0">
                <a:latin typeface="Georgia"/>
                <a:cs typeface="Georgia"/>
              </a:rPr>
              <a:t>cualquiera de las materias de la </a:t>
            </a:r>
            <a:r>
              <a:rPr sz="3100" dirty="0">
                <a:latin typeface="Georgia"/>
                <a:cs typeface="Georgia"/>
              </a:rPr>
              <a:t>Prueba </a:t>
            </a:r>
            <a:r>
              <a:rPr sz="3100" spc="-5" dirty="0">
                <a:latin typeface="Georgia"/>
                <a:cs typeface="Georgia"/>
              </a:rPr>
              <a:t>de  Admisión.</a:t>
            </a:r>
            <a:endParaRPr sz="3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50">
              <a:latin typeface="Times New Roman"/>
              <a:cs typeface="Times New Roman"/>
            </a:endParaRPr>
          </a:p>
          <a:p>
            <a:pPr marL="279400" marR="6350" indent="-266700" algn="just">
              <a:lnSpc>
                <a:spcPct val="80100"/>
              </a:lnSpc>
              <a:spcBef>
                <a:spcPts val="5"/>
              </a:spcBef>
            </a:pPr>
            <a:r>
              <a:rPr sz="2600" spc="15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600" spc="15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3100" spc="85" dirty="0">
                <a:latin typeface="Georgia"/>
                <a:cs typeface="Georgia"/>
              </a:rPr>
              <a:t>Se </a:t>
            </a:r>
            <a:r>
              <a:rPr sz="3100" spc="150" dirty="0">
                <a:latin typeface="Georgia"/>
                <a:cs typeface="Georgia"/>
              </a:rPr>
              <a:t>tomará </a:t>
            </a:r>
            <a:r>
              <a:rPr sz="3100" spc="85" dirty="0">
                <a:latin typeface="Georgia"/>
                <a:cs typeface="Georgia"/>
              </a:rPr>
              <a:t>en </a:t>
            </a:r>
            <a:r>
              <a:rPr sz="3100" spc="165" dirty="0">
                <a:latin typeface="Georgia"/>
                <a:cs typeface="Georgia"/>
              </a:rPr>
              <a:t>consideración </a:t>
            </a:r>
            <a:r>
              <a:rPr sz="3100" spc="85" dirty="0">
                <a:latin typeface="Georgia"/>
                <a:cs typeface="Georgia"/>
              </a:rPr>
              <a:t>la </a:t>
            </a:r>
            <a:r>
              <a:rPr sz="3100" spc="-114" dirty="0">
                <a:latin typeface="Georgia"/>
                <a:cs typeface="Georgia"/>
              </a:rPr>
              <a:t>nueva  </a:t>
            </a:r>
            <a:r>
              <a:rPr sz="3100" spc="-5" dirty="0">
                <a:latin typeface="Georgia"/>
                <a:cs typeface="Georgia"/>
              </a:rPr>
              <a:t>calificación obtenida, siempre </a:t>
            </a:r>
            <a:r>
              <a:rPr sz="3100" dirty="0">
                <a:latin typeface="Georgia"/>
                <a:cs typeface="Georgia"/>
              </a:rPr>
              <a:t>que </a:t>
            </a:r>
            <a:r>
              <a:rPr sz="3100" spc="-5" dirty="0">
                <a:latin typeface="Georgia"/>
                <a:cs typeface="Georgia"/>
              </a:rPr>
              <a:t>ésta sea  superior </a:t>
            </a:r>
            <a:r>
              <a:rPr sz="3100" dirty="0">
                <a:latin typeface="Georgia"/>
                <a:cs typeface="Georgia"/>
              </a:rPr>
              <a:t>a </a:t>
            </a:r>
            <a:r>
              <a:rPr sz="3100" spc="-5" dirty="0">
                <a:latin typeface="Georgia"/>
                <a:cs typeface="Georgia"/>
              </a:rPr>
              <a:t>la</a:t>
            </a:r>
            <a:r>
              <a:rPr sz="3100" dirty="0">
                <a:latin typeface="Georgia"/>
                <a:cs typeface="Georgia"/>
              </a:rPr>
              <a:t> </a:t>
            </a:r>
            <a:r>
              <a:rPr sz="3100" spc="-5" dirty="0">
                <a:latin typeface="Georgia"/>
                <a:cs typeface="Georgia"/>
              </a:rPr>
              <a:t>anterior.</a:t>
            </a:r>
            <a:endParaRPr sz="31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456" y="426084"/>
            <a:ext cx="47821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FECHAS </a:t>
            </a:r>
            <a:r>
              <a:rPr sz="3300" dirty="0"/>
              <a:t>DE</a:t>
            </a:r>
            <a:r>
              <a:rPr sz="3300" spc="-75" dirty="0"/>
              <a:t> </a:t>
            </a:r>
            <a:r>
              <a:rPr sz="3300" dirty="0"/>
              <a:t>INTERÉS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94653" y="1388682"/>
            <a:ext cx="8204834" cy="488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29"/>
              </a:lnSpc>
              <a:spcBef>
                <a:spcPts val="100"/>
              </a:spcBef>
            </a:pPr>
            <a:r>
              <a:rPr sz="2350" spc="14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828287"/>
                </a:solidFill>
                <a:latin typeface="Helvetica"/>
                <a:cs typeface="Helvetica"/>
              </a:rPr>
              <a:t> </a:t>
            </a:r>
            <a:r>
              <a:rPr sz="2350" spc="-235" dirty="0">
                <a:solidFill>
                  <a:srgbClr val="828287"/>
                </a:solidFill>
                <a:latin typeface="Helvetica"/>
                <a:cs typeface="Helvetica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Registro:</a:t>
            </a:r>
            <a:endParaRPr sz="2800">
              <a:latin typeface="Georgia"/>
              <a:cs typeface="Georgia"/>
            </a:endParaRPr>
          </a:p>
          <a:p>
            <a:pPr marL="279400" marR="5080" indent="6350">
              <a:lnSpc>
                <a:spcPts val="2730"/>
              </a:lnSpc>
              <a:spcBef>
                <a:spcPts val="585"/>
              </a:spcBef>
              <a:buChar char="-"/>
              <a:tabLst>
                <a:tab pos="504825" algn="l"/>
              </a:tabLst>
            </a:pPr>
            <a:r>
              <a:rPr sz="2800" spc="-5" dirty="0">
                <a:latin typeface="Georgia"/>
                <a:cs typeface="Georgia"/>
              </a:rPr>
              <a:t>Convocatoria Ordinaria: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Del 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7 de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mayo 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al 5 de 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junio.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Georgia"/>
              <a:buChar char="-"/>
            </a:pPr>
            <a:endParaRPr sz="3400">
              <a:latin typeface="Times New Roman"/>
              <a:cs typeface="Times New Roman"/>
            </a:endParaRPr>
          </a:p>
          <a:p>
            <a:pPr marL="279400" marR="246379" indent="6350">
              <a:lnSpc>
                <a:spcPts val="2730"/>
              </a:lnSpc>
              <a:buChar char="-"/>
              <a:tabLst>
                <a:tab pos="504825" algn="l"/>
              </a:tabLst>
            </a:pPr>
            <a:r>
              <a:rPr sz="2800" spc="-5" dirty="0">
                <a:latin typeface="Georgia"/>
                <a:cs typeface="Georgia"/>
              </a:rPr>
              <a:t>Convocatoria Extraordinaria: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Del 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1 de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Agosto  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al 5 de</a:t>
            </a:r>
            <a:r>
              <a:rPr sz="2800" b="1" spc="-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Septiembre.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Georgia"/>
              <a:buChar char="-"/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ts val="3329"/>
              </a:lnSpc>
            </a:pPr>
            <a:r>
              <a:rPr sz="2350" spc="14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828287"/>
                </a:solidFill>
                <a:latin typeface="Helvetica"/>
                <a:cs typeface="Helvetica"/>
              </a:rPr>
              <a:t> </a:t>
            </a:r>
            <a:r>
              <a:rPr sz="2350" spc="-235" dirty="0">
                <a:solidFill>
                  <a:srgbClr val="828287"/>
                </a:solidFill>
                <a:latin typeface="Helvetica"/>
                <a:cs typeface="Helvetica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Matrícula:</a:t>
            </a:r>
            <a:endParaRPr sz="2800">
              <a:latin typeface="Georgia"/>
              <a:cs typeface="Georgia"/>
            </a:endParaRPr>
          </a:p>
          <a:p>
            <a:pPr marL="279400" indent="6350">
              <a:lnSpc>
                <a:spcPts val="3329"/>
              </a:lnSpc>
              <a:buChar char="-"/>
              <a:tabLst>
                <a:tab pos="504825" algn="l"/>
              </a:tabLst>
            </a:pPr>
            <a:r>
              <a:rPr sz="2800" spc="-5" dirty="0">
                <a:latin typeface="Georgia"/>
                <a:cs typeface="Georgia"/>
              </a:rPr>
              <a:t>Convocatoria Ordinaria: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Del 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1 al 5 de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Junio.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Georgia"/>
              <a:buChar char="-"/>
            </a:pPr>
            <a:endParaRPr sz="3400">
              <a:latin typeface="Times New Roman"/>
              <a:cs typeface="Times New Roman"/>
            </a:endParaRPr>
          </a:p>
          <a:p>
            <a:pPr marL="279400" marR="811530" indent="6350">
              <a:lnSpc>
                <a:spcPts val="2730"/>
              </a:lnSpc>
              <a:spcBef>
                <a:spcPts val="5"/>
              </a:spcBef>
              <a:buChar char="-"/>
              <a:tabLst>
                <a:tab pos="504825" algn="l"/>
              </a:tabLst>
            </a:pPr>
            <a:r>
              <a:rPr sz="2800" spc="-5" dirty="0">
                <a:latin typeface="Georgia"/>
                <a:cs typeface="Georgia"/>
              </a:rPr>
              <a:t>Convocatoria Extraordinaria: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Del 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3 al 5 de 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Septiembre.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9631" y="426084"/>
            <a:ext cx="3964304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ENVÍO </a:t>
            </a:r>
            <a:r>
              <a:rPr sz="3300" dirty="0"/>
              <a:t>DE</a:t>
            </a:r>
            <a:r>
              <a:rPr sz="3300" spc="-60" dirty="0"/>
              <a:t> </a:t>
            </a:r>
            <a:r>
              <a:rPr sz="3300" spc="-5" dirty="0"/>
              <a:t>DATOS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380774" y="1529714"/>
            <a:ext cx="2366010" cy="7086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5400" marR="5080" indent="-13335">
              <a:lnSpc>
                <a:spcPts val="2500"/>
              </a:lnSpc>
              <a:spcBef>
                <a:spcPts val="500"/>
              </a:spcBef>
              <a:tabLst>
                <a:tab pos="1205865" algn="l"/>
                <a:tab pos="2089785" algn="l"/>
              </a:tabLst>
            </a:pPr>
            <a:r>
              <a:rPr sz="2400" spc="105" dirty="0">
                <a:latin typeface="Georgia"/>
                <a:cs typeface="Georgia"/>
              </a:rPr>
              <a:t>remit</a:t>
            </a:r>
            <a:r>
              <a:rPr sz="2400" dirty="0">
                <a:latin typeface="Georgia"/>
                <a:cs typeface="Georgia"/>
              </a:rPr>
              <a:t>e	</a:t>
            </a:r>
            <a:r>
              <a:rPr sz="2400" spc="105" dirty="0">
                <a:latin typeface="Georgia"/>
                <a:cs typeface="Georgia"/>
              </a:rPr>
              <a:t>tod</a:t>
            </a:r>
            <a:r>
              <a:rPr sz="2400" dirty="0">
                <a:latin typeface="Georgia"/>
                <a:cs typeface="Georgia"/>
              </a:rPr>
              <a:t>o	</a:t>
            </a:r>
            <a:r>
              <a:rPr sz="2400" spc="105" dirty="0">
                <a:latin typeface="Georgia"/>
                <a:cs typeface="Georgia"/>
              </a:rPr>
              <a:t>el  </a:t>
            </a:r>
            <a:r>
              <a:rPr sz="2400" spc="-5" dirty="0">
                <a:latin typeface="Georgia"/>
                <a:cs typeface="Georgia"/>
              </a:rPr>
              <a:t>Bachillerato </a:t>
            </a:r>
            <a:r>
              <a:rPr sz="2400" dirty="0">
                <a:latin typeface="Georgia"/>
                <a:cs typeface="Georgia"/>
              </a:rPr>
              <a:t>o</a:t>
            </a:r>
            <a:r>
              <a:rPr sz="2400" spc="2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en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365" y="1529714"/>
            <a:ext cx="5832475" cy="14427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78765" marR="5080" indent="-266700" algn="just">
              <a:lnSpc>
                <a:spcPct val="88500"/>
              </a:lnSpc>
              <a:spcBef>
                <a:spcPts val="430"/>
              </a:spcBef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b="1" u="heavy" spc="8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Primer</a:t>
            </a:r>
            <a:r>
              <a:rPr sz="2400" b="1" u="heavy" spc="77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8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envío:</a:t>
            </a:r>
            <a:r>
              <a:rPr sz="2400" b="1" spc="80" dirty="0">
                <a:latin typeface="Georgia"/>
                <a:cs typeface="Georgia"/>
              </a:rPr>
              <a:t> </a:t>
            </a:r>
            <a:r>
              <a:rPr sz="2400" spc="50" dirty="0">
                <a:latin typeface="Georgia"/>
                <a:cs typeface="Georgia"/>
              </a:rPr>
              <a:t>En </a:t>
            </a:r>
            <a:r>
              <a:rPr sz="2400" spc="75" dirty="0">
                <a:latin typeface="Georgia"/>
                <a:cs typeface="Georgia"/>
              </a:rPr>
              <a:t>este envío </a:t>
            </a:r>
            <a:r>
              <a:rPr sz="2400" spc="-260" dirty="0">
                <a:latin typeface="Georgia"/>
                <a:cs typeface="Georgia"/>
              </a:rPr>
              <a:t>se  </a:t>
            </a:r>
            <a:r>
              <a:rPr sz="2400" spc="-5" dirty="0">
                <a:latin typeface="Georgia"/>
                <a:cs typeface="Georgia"/>
              </a:rPr>
              <a:t>estudiantado </a:t>
            </a:r>
            <a:r>
              <a:rPr sz="2400" dirty="0">
                <a:latin typeface="Georgia"/>
                <a:cs typeface="Georgia"/>
              </a:rPr>
              <a:t>que </a:t>
            </a:r>
            <a:r>
              <a:rPr sz="2400" spc="-5" dirty="0">
                <a:latin typeface="Georgia"/>
                <a:cs typeface="Georgia"/>
              </a:rPr>
              <a:t>esta matriculado </a:t>
            </a:r>
            <a:r>
              <a:rPr sz="2400" dirty="0">
                <a:latin typeface="Georgia"/>
                <a:cs typeface="Georgia"/>
              </a:rPr>
              <a:t>en 2º  </a:t>
            </a:r>
            <a:r>
              <a:rPr sz="2400" spc="-5" dirty="0">
                <a:latin typeface="Georgia"/>
                <a:cs typeface="Georgia"/>
              </a:rPr>
              <a:t>CFGS.</a:t>
            </a:r>
            <a:endParaRPr sz="2400">
              <a:latin typeface="Georgia"/>
              <a:cs typeface="Georgia"/>
            </a:endParaRPr>
          </a:p>
          <a:p>
            <a:pPr marL="285750">
              <a:lnSpc>
                <a:spcPct val="100000"/>
              </a:lnSpc>
              <a:spcBef>
                <a:spcPts val="295"/>
              </a:spcBef>
            </a:pPr>
            <a:r>
              <a:rPr sz="2400" b="1" i="1" spc="-5" dirty="0">
                <a:latin typeface="Georgia-BoldItalic"/>
                <a:cs typeface="Georgia-BoldItalic"/>
              </a:rPr>
              <a:t>Fecha límite: </a:t>
            </a:r>
            <a:r>
              <a:rPr sz="2400" b="1" i="1" dirty="0">
                <a:solidFill>
                  <a:srgbClr val="C00000"/>
                </a:solidFill>
                <a:latin typeface="Georgia-BoldItalic"/>
                <a:cs typeface="Georgia-BoldItalic"/>
              </a:rPr>
              <a:t>16 de</a:t>
            </a:r>
            <a:r>
              <a:rPr sz="2400" b="1" i="1" spc="-40" dirty="0">
                <a:solidFill>
                  <a:srgbClr val="C00000"/>
                </a:solidFill>
                <a:latin typeface="Georgia-BoldItalic"/>
                <a:cs typeface="Georgia-BoldItalic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Georgia-BoldItalic"/>
                <a:cs typeface="Georgia-BoldItalic"/>
              </a:rPr>
              <a:t>Marzo.</a:t>
            </a:r>
            <a:endParaRPr sz="2400">
              <a:latin typeface="Georgia-BoldItalic"/>
              <a:cs typeface="Georgia-BoldIt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365" y="3190366"/>
            <a:ext cx="8352155" cy="2588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78765" marR="5080" indent="-266700">
              <a:lnSpc>
                <a:spcPts val="2520"/>
              </a:lnSpc>
              <a:spcBef>
                <a:spcPts val="480"/>
              </a:spcBef>
              <a:tabLst>
                <a:tab pos="1513840" algn="l"/>
                <a:tab pos="2846070" algn="l"/>
                <a:tab pos="4802505" algn="l"/>
                <a:tab pos="5573395" algn="l"/>
                <a:tab pos="6362065" algn="l"/>
                <a:tab pos="8086725" algn="l"/>
              </a:tabLst>
            </a:pPr>
            <a:r>
              <a:rPr sz="2000" spc="254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0" dirty="0">
                <a:solidFill>
                  <a:srgbClr val="828287"/>
                </a:solidFill>
                <a:latin typeface="Helvetica"/>
                <a:cs typeface="Helvetica"/>
              </a:rPr>
              <a:t> 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 </a:t>
            </a:r>
            <a:r>
              <a:rPr sz="2400" b="1" u="heavy" spc="1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Env</a:t>
            </a:r>
            <a:r>
              <a:rPr sz="2400" b="1" u="heavy" spc="1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í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o	</a:t>
            </a:r>
            <a:r>
              <a:rPr sz="2400" b="1" u="heavy" spc="1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Jun</a:t>
            </a:r>
            <a:r>
              <a:rPr sz="2400" b="1" u="heavy" spc="1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i</a:t>
            </a:r>
            <a:r>
              <a:rPr sz="2400" b="1" u="heavy" spc="1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o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:</a:t>
            </a:r>
            <a:r>
              <a:rPr sz="2400" b="1" dirty="0">
                <a:latin typeface="Georgia"/>
                <a:cs typeface="Georgia"/>
              </a:rPr>
              <a:t>	</a:t>
            </a:r>
            <a:r>
              <a:rPr sz="2400" spc="125" dirty="0">
                <a:latin typeface="Georgia"/>
                <a:cs typeface="Georgia"/>
              </a:rPr>
              <a:t>e</a:t>
            </a:r>
            <a:r>
              <a:rPr sz="2400" spc="130" dirty="0">
                <a:latin typeface="Georgia"/>
                <a:cs typeface="Georgia"/>
              </a:rPr>
              <a:t>s</a:t>
            </a:r>
            <a:r>
              <a:rPr sz="2400" spc="125" dirty="0">
                <a:latin typeface="Georgia"/>
                <a:cs typeface="Georgia"/>
              </a:rPr>
              <a:t>tud</a:t>
            </a:r>
            <a:r>
              <a:rPr sz="2400" spc="130" dirty="0">
                <a:latin typeface="Georgia"/>
                <a:cs typeface="Georgia"/>
              </a:rPr>
              <a:t>ian</a:t>
            </a:r>
            <a:r>
              <a:rPr sz="2400" spc="125" dirty="0">
                <a:latin typeface="Georgia"/>
                <a:cs typeface="Georgia"/>
              </a:rPr>
              <a:t>te</a:t>
            </a:r>
            <a:r>
              <a:rPr sz="2400" dirty="0">
                <a:latin typeface="Georgia"/>
                <a:cs typeface="Georgia"/>
              </a:rPr>
              <a:t>s	</a:t>
            </a:r>
            <a:r>
              <a:rPr sz="2400" spc="130" dirty="0">
                <a:latin typeface="Georgia"/>
                <a:cs typeface="Georgia"/>
              </a:rPr>
              <a:t>q</a:t>
            </a:r>
            <a:r>
              <a:rPr sz="2400" spc="125" dirty="0">
                <a:latin typeface="Georgia"/>
                <a:cs typeface="Georgia"/>
              </a:rPr>
              <a:t>u</a:t>
            </a:r>
            <a:r>
              <a:rPr sz="2400" dirty="0">
                <a:latin typeface="Georgia"/>
                <a:cs typeface="Georgia"/>
              </a:rPr>
              <a:t>e	</a:t>
            </a:r>
            <a:r>
              <a:rPr sz="2400" spc="130" dirty="0">
                <a:latin typeface="Georgia"/>
                <a:cs typeface="Georgia"/>
              </a:rPr>
              <a:t>ha</a:t>
            </a:r>
            <a:r>
              <a:rPr sz="2400" dirty="0">
                <a:latin typeface="Georgia"/>
                <a:cs typeface="Georgia"/>
              </a:rPr>
              <a:t>n	</a:t>
            </a:r>
            <a:r>
              <a:rPr sz="2400" spc="125" dirty="0">
                <a:latin typeface="Georgia"/>
                <a:cs typeface="Georgia"/>
              </a:rPr>
              <a:t>f</a:t>
            </a:r>
            <a:r>
              <a:rPr sz="2400" spc="130" dirty="0">
                <a:latin typeface="Georgia"/>
                <a:cs typeface="Georgia"/>
              </a:rPr>
              <a:t>inaliza</a:t>
            </a:r>
            <a:r>
              <a:rPr sz="2400" spc="125" dirty="0">
                <a:latin typeface="Georgia"/>
                <a:cs typeface="Georgia"/>
              </a:rPr>
              <a:t>d</a:t>
            </a:r>
            <a:r>
              <a:rPr sz="2400" dirty="0">
                <a:latin typeface="Georgia"/>
                <a:cs typeface="Georgia"/>
              </a:rPr>
              <a:t>o	</a:t>
            </a:r>
            <a:r>
              <a:rPr sz="2400" spc="125" dirty="0">
                <a:latin typeface="Georgia"/>
                <a:cs typeface="Georgia"/>
              </a:rPr>
              <a:t>e</a:t>
            </a:r>
            <a:r>
              <a:rPr sz="2400" dirty="0">
                <a:latin typeface="Georgia"/>
                <a:cs typeface="Georgia"/>
              </a:rPr>
              <a:t>l  </a:t>
            </a:r>
            <a:r>
              <a:rPr sz="2400" spc="-5" dirty="0">
                <a:latin typeface="Georgia"/>
                <a:cs typeface="Georgia"/>
              </a:rPr>
              <a:t>Bachillerato </a:t>
            </a:r>
            <a:r>
              <a:rPr sz="2400" dirty="0">
                <a:latin typeface="Georgia"/>
                <a:cs typeface="Georgia"/>
              </a:rPr>
              <a:t>o el </a:t>
            </a:r>
            <a:r>
              <a:rPr sz="2400" spc="-5" dirty="0">
                <a:latin typeface="Georgia"/>
                <a:cs typeface="Georgia"/>
              </a:rPr>
              <a:t>CFGS </a:t>
            </a:r>
            <a:r>
              <a:rPr sz="2400" dirty="0">
                <a:latin typeface="Georgia"/>
                <a:cs typeface="Georgia"/>
              </a:rPr>
              <a:t>en </a:t>
            </a:r>
            <a:r>
              <a:rPr sz="2400" spc="-5" dirty="0">
                <a:latin typeface="Georgia"/>
                <a:cs typeface="Georgia"/>
              </a:rPr>
              <a:t>la convocatoria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ordinaria.</a:t>
            </a:r>
            <a:endParaRPr sz="2400">
              <a:latin typeface="Georgia"/>
              <a:cs typeface="Georgia"/>
            </a:endParaRPr>
          </a:p>
          <a:p>
            <a:pPr marL="285750">
              <a:lnSpc>
                <a:spcPct val="100000"/>
              </a:lnSpc>
              <a:spcBef>
                <a:spcPts val="280"/>
              </a:spcBef>
              <a:tabLst>
                <a:tab pos="2503805" algn="l"/>
              </a:tabLst>
            </a:pPr>
            <a:r>
              <a:rPr sz="2400" b="1" i="1" spc="-5" dirty="0">
                <a:latin typeface="Georgia-BoldItalic"/>
                <a:cs typeface="Georgia-BoldItalic"/>
              </a:rPr>
              <a:t>Fecha</a:t>
            </a:r>
            <a:r>
              <a:rPr sz="2400" b="1" i="1" spc="5" dirty="0">
                <a:latin typeface="Georgia-BoldItalic"/>
                <a:cs typeface="Georgia-BoldItalic"/>
              </a:rPr>
              <a:t> </a:t>
            </a:r>
            <a:r>
              <a:rPr sz="2400" b="1" i="1" spc="-5" dirty="0">
                <a:latin typeface="Georgia-BoldItalic"/>
                <a:cs typeface="Georgia-BoldItalic"/>
              </a:rPr>
              <a:t>límite:	</a:t>
            </a:r>
            <a:r>
              <a:rPr sz="2400" b="1" i="1" dirty="0">
                <a:solidFill>
                  <a:srgbClr val="C00000"/>
                </a:solidFill>
                <a:latin typeface="Georgia-BoldItalic"/>
                <a:cs typeface="Georgia-BoldItalic"/>
              </a:rPr>
              <a:t>5 </a:t>
            </a:r>
            <a:r>
              <a:rPr sz="2400" b="1" i="1" spc="-5" dirty="0">
                <a:solidFill>
                  <a:srgbClr val="C00000"/>
                </a:solidFill>
                <a:latin typeface="Georgia-BoldItalic"/>
                <a:cs typeface="Georgia-BoldItalic"/>
              </a:rPr>
              <a:t>de Junio.</a:t>
            </a:r>
            <a:endParaRPr sz="2400">
              <a:latin typeface="Georgia-BoldItalic"/>
              <a:cs typeface="Georgia-BoldItalic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278765" marR="5080" indent="-266700">
              <a:lnSpc>
                <a:spcPts val="2620"/>
              </a:lnSpc>
              <a:spcBef>
                <a:spcPts val="5"/>
              </a:spcBef>
              <a:tabLst>
                <a:tab pos="1378585" algn="l"/>
                <a:tab pos="3490595" algn="l"/>
                <a:tab pos="5217795" algn="l"/>
                <a:tab pos="5895975" algn="l"/>
                <a:tab pos="6591934" algn="l"/>
                <a:tab pos="8103870" algn="l"/>
              </a:tabLst>
            </a:pPr>
            <a:r>
              <a:rPr sz="2000" spc="254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0" dirty="0">
                <a:solidFill>
                  <a:srgbClr val="828287"/>
                </a:solidFill>
                <a:latin typeface="Helvetica"/>
                <a:cs typeface="Helvetica"/>
              </a:rPr>
              <a:t> </a:t>
            </a:r>
            <a:r>
              <a:rPr sz="2000" spc="60" dirty="0">
                <a:solidFill>
                  <a:srgbClr val="828287"/>
                </a:solidFill>
                <a:latin typeface="Helvetica"/>
                <a:cs typeface="Helvetica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v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í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o	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i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mbre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:</a:t>
            </a:r>
            <a:r>
              <a:rPr sz="2400" b="1" dirty="0">
                <a:latin typeface="Georgia"/>
                <a:cs typeface="Georgia"/>
              </a:rPr>
              <a:t>	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st</a:t>
            </a:r>
            <a:r>
              <a:rPr sz="2400" dirty="0">
                <a:latin typeface="Georgia"/>
                <a:cs typeface="Georgia"/>
              </a:rPr>
              <a:t>u</a:t>
            </a:r>
            <a:r>
              <a:rPr sz="2400" spc="-5" dirty="0">
                <a:latin typeface="Georgia"/>
                <a:cs typeface="Georgia"/>
              </a:rPr>
              <a:t>d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ant</a:t>
            </a:r>
            <a:r>
              <a:rPr sz="2400" dirty="0">
                <a:latin typeface="Georgia"/>
                <a:cs typeface="Georgia"/>
              </a:rPr>
              <a:t>es	que	</a:t>
            </a:r>
            <a:r>
              <a:rPr sz="2400" spc="-5" dirty="0">
                <a:latin typeface="Georgia"/>
                <a:cs typeface="Georgia"/>
              </a:rPr>
              <a:t>ha</a:t>
            </a:r>
            <a:r>
              <a:rPr sz="2400" dirty="0">
                <a:latin typeface="Georgia"/>
                <a:cs typeface="Georgia"/>
              </a:rPr>
              <a:t>n	fi</a:t>
            </a:r>
            <a:r>
              <a:rPr sz="2400" spc="-5" dirty="0">
                <a:latin typeface="Georgia"/>
                <a:cs typeface="Georgia"/>
              </a:rPr>
              <a:t>nal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zad</a:t>
            </a:r>
            <a:r>
              <a:rPr sz="2400" dirty="0">
                <a:latin typeface="Georgia"/>
                <a:cs typeface="Georgia"/>
              </a:rPr>
              <a:t>o	el  </a:t>
            </a:r>
            <a:r>
              <a:rPr sz="2400" spc="-5" dirty="0">
                <a:latin typeface="Georgia"/>
                <a:cs typeface="Georgia"/>
              </a:rPr>
              <a:t>Bachillerato </a:t>
            </a:r>
            <a:r>
              <a:rPr sz="2400" dirty="0">
                <a:latin typeface="Georgia"/>
                <a:cs typeface="Georgia"/>
              </a:rPr>
              <a:t>o el </a:t>
            </a:r>
            <a:r>
              <a:rPr sz="2400" spc="-5" dirty="0">
                <a:latin typeface="Georgia"/>
                <a:cs typeface="Georgia"/>
              </a:rPr>
              <a:t>CFGS </a:t>
            </a:r>
            <a:r>
              <a:rPr sz="2400" dirty="0">
                <a:latin typeface="Georgia"/>
                <a:cs typeface="Georgia"/>
              </a:rPr>
              <a:t>en </a:t>
            </a:r>
            <a:r>
              <a:rPr sz="2400" spc="-5" dirty="0">
                <a:latin typeface="Georgia"/>
                <a:cs typeface="Georgia"/>
              </a:rPr>
              <a:t>la convocatoria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Extraordinaria.</a:t>
            </a:r>
            <a:endParaRPr sz="2400">
              <a:latin typeface="Georgia"/>
              <a:cs typeface="Georgia"/>
            </a:endParaRPr>
          </a:p>
          <a:p>
            <a:pPr marL="285750">
              <a:lnSpc>
                <a:spcPct val="100000"/>
              </a:lnSpc>
              <a:spcBef>
                <a:spcPts val="254"/>
              </a:spcBef>
            </a:pPr>
            <a:r>
              <a:rPr sz="2400" b="1" i="1" spc="-5" dirty="0">
                <a:latin typeface="Georgia-BoldItalic"/>
                <a:cs typeface="Georgia-BoldItalic"/>
              </a:rPr>
              <a:t>Fecha límite: </a:t>
            </a:r>
            <a:r>
              <a:rPr sz="2400" b="1" i="1" dirty="0">
                <a:solidFill>
                  <a:srgbClr val="C00000"/>
                </a:solidFill>
                <a:latin typeface="Georgia-BoldItalic"/>
                <a:cs typeface="Georgia-BoldItalic"/>
              </a:rPr>
              <a:t>6 de</a:t>
            </a:r>
            <a:r>
              <a:rPr sz="2400" b="1" i="1" spc="-40" dirty="0">
                <a:solidFill>
                  <a:srgbClr val="C00000"/>
                </a:solidFill>
                <a:latin typeface="Georgia-BoldItalic"/>
                <a:cs typeface="Georgia-BoldItalic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Georgia-BoldItalic"/>
                <a:cs typeface="Georgia-BoldItalic"/>
              </a:rPr>
              <a:t>Septiembre.</a:t>
            </a:r>
            <a:endParaRPr sz="2400">
              <a:latin typeface="Georgia-BoldItalic"/>
              <a:cs typeface="Georgia-Bold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9631" y="426084"/>
            <a:ext cx="3964304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ENVÍO </a:t>
            </a:r>
            <a:r>
              <a:rPr sz="3300" dirty="0"/>
              <a:t>DE</a:t>
            </a:r>
            <a:r>
              <a:rPr sz="3300" spc="-60" dirty="0"/>
              <a:t> </a:t>
            </a:r>
            <a:r>
              <a:rPr sz="3300" spc="-5" dirty="0"/>
              <a:t>DATOS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665018" y="1608512"/>
            <a:ext cx="5299363" cy="477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39" y="1561592"/>
            <a:ext cx="7776209" cy="46132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b="1" spc="-5" dirty="0">
                <a:solidFill>
                  <a:srgbClr val="C00000"/>
                </a:solidFill>
                <a:latin typeface="Georgia"/>
                <a:cs typeface="Georgia"/>
              </a:rPr>
              <a:t>Por favor respetar los</a:t>
            </a:r>
            <a:r>
              <a:rPr sz="2600" b="1" spc="-2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Georgia"/>
                <a:cs typeface="Georgia"/>
              </a:rPr>
              <a:t>plazos</a:t>
            </a:r>
            <a:r>
              <a:rPr sz="2600" spc="-5" dirty="0">
                <a:latin typeface="Georgia"/>
                <a:cs typeface="Georgia"/>
              </a:rPr>
              <a:t>.</a:t>
            </a:r>
            <a:endParaRPr sz="2600">
              <a:latin typeface="Georgia"/>
              <a:cs typeface="Georgia"/>
            </a:endParaRPr>
          </a:p>
          <a:p>
            <a:pPr marL="279400" marR="8255" indent="-266700" algn="just">
              <a:lnSpc>
                <a:spcPct val="89500"/>
              </a:lnSpc>
              <a:spcBef>
                <a:spcPts val="635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5" dirty="0">
                <a:latin typeface="Georgia"/>
                <a:cs typeface="Georgia"/>
              </a:rPr>
              <a:t>Los estudiantes </a:t>
            </a:r>
            <a:r>
              <a:rPr sz="2600" dirty="0">
                <a:latin typeface="Georgia"/>
                <a:cs typeface="Georgia"/>
              </a:rPr>
              <a:t>que </a:t>
            </a:r>
            <a:r>
              <a:rPr sz="2600" spc="-5" dirty="0">
                <a:latin typeface="Georgia"/>
                <a:cs typeface="Georgia"/>
              </a:rPr>
              <a:t>han superado </a:t>
            </a:r>
            <a:r>
              <a:rPr sz="2600" dirty="0">
                <a:latin typeface="Georgia"/>
                <a:cs typeface="Georgia"/>
              </a:rPr>
              <a:t>el </a:t>
            </a:r>
            <a:r>
              <a:rPr sz="2600" spc="-5" dirty="0">
                <a:latin typeface="Georgia"/>
                <a:cs typeface="Georgia"/>
              </a:rPr>
              <a:t>Bachillerato </a:t>
            </a:r>
            <a:r>
              <a:rPr sz="2600" spc="-1045" dirty="0">
                <a:latin typeface="Georgia"/>
                <a:cs typeface="Georgia"/>
              </a:rPr>
              <a:t>o </a:t>
            </a:r>
            <a:r>
              <a:rPr sz="2600" spc="-114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el </a:t>
            </a:r>
            <a:r>
              <a:rPr sz="2600" spc="-5" dirty="0">
                <a:latin typeface="Georgia"/>
                <a:cs typeface="Georgia"/>
              </a:rPr>
              <a:t>CFGS </a:t>
            </a:r>
            <a:r>
              <a:rPr sz="2600" dirty="0">
                <a:latin typeface="Georgia"/>
                <a:cs typeface="Georgia"/>
              </a:rPr>
              <a:t>en </a:t>
            </a:r>
            <a:r>
              <a:rPr sz="2600" spc="-5" dirty="0">
                <a:latin typeface="Georgia"/>
                <a:cs typeface="Georgia"/>
              </a:rPr>
              <a:t>años anteriores, </a:t>
            </a:r>
            <a:r>
              <a:rPr sz="2600" dirty="0">
                <a:latin typeface="Georgia"/>
                <a:cs typeface="Georgia"/>
              </a:rPr>
              <a:t>o </a:t>
            </a:r>
            <a:r>
              <a:rPr sz="2600" spc="-5" dirty="0">
                <a:latin typeface="Georgia"/>
                <a:cs typeface="Georgia"/>
              </a:rPr>
              <a:t>se presentan </a:t>
            </a:r>
            <a:r>
              <a:rPr sz="2600" dirty="0">
                <a:latin typeface="Georgia"/>
                <a:cs typeface="Georgia"/>
              </a:rPr>
              <a:t>a  </a:t>
            </a:r>
            <a:r>
              <a:rPr sz="2600" spc="-5" dirty="0">
                <a:latin typeface="Georgia"/>
                <a:cs typeface="Georgia"/>
              </a:rPr>
              <a:t>mejorar nota, </a:t>
            </a:r>
            <a:r>
              <a:rPr sz="2600" b="1" spc="-5" dirty="0">
                <a:solidFill>
                  <a:srgbClr val="C00000"/>
                </a:solidFill>
                <a:latin typeface="Georgia"/>
                <a:cs typeface="Georgia"/>
              </a:rPr>
              <a:t>no deben </a:t>
            </a:r>
            <a:r>
              <a:rPr sz="2600" b="1" dirty="0">
                <a:solidFill>
                  <a:srgbClr val="C00000"/>
                </a:solidFill>
                <a:latin typeface="Georgia"/>
                <a:cs typeface="Georgia"/>
              </a:rPr>
              <a:t>ser </a:t>
            </a:r>
            <a:r>
              <a:rPr sz="2600" b="1" spc="-5" dirty="0">
                <a:solidFill>
                  <a:srgbClr val="C00000"/>
                </a:solidFill>
                <a:latin typeface="Georgia"/>
                <a:cs typeface="Georgia"/>
              </a:rPr>
              <a:t>incluidos </a:t>
            </a:r>
            <a:r>
              <a:rPr sz="2600" b="1" dirty="0">
                <a:solidFill>
                  <a:srgbClr val="C00000"/>
                </a:solidFill>
                <a:latin typeface="Georgia"/>
                <a:cs typeface="Georgia"/>
              </a:rPr>
              <a:t>en </a:t>
            </a:r>
            <a:r>
              <a:rPr sz="2600" b="1" spc="-5" dirty="0">
                <a:solidFill>
                  <a:srgbClr val="C00000"/>
                </a:solidFill>
                <a:latin typeface="Georgia"/>
                <a:cs typeface="Georgia"/>
              </a:rPr>
              <a:t>estos  </a:t>
            </a:r>
            <a:r>
              <a:rPr sz="2600" b="1" dirty="0">
                <a:solidFill>
                  <a:srgbClr val="C00000"/>
                </a:solidFill>
                <a:latin typeface="Georgia"/>
                <a:cs typeface="Georgia"/>
              </a:rPr>
              <a:t>envíos.</a:t>
            </a:r>
            <a:endParaRPr sz="2600">
              <a:latin typeface="Georgia"/>
              <a:cs typeface="Georgia"/>
            </a:endParaRPr>
          </a:p>
          <a:p>
            <a:pPr marL="279400" marR="5080" indent="-266700" algn="just">
              <a:lnSpc>
                <a:spcPct val="90600"/>
              </a:lnSpc>
              <a:spcBef>
                <a:spcPts val="595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5" dirty="0">
                <a:latin typeface="Georgia"/>
                <a:cs typeface="Georgia"/>
              </a:rPr>
              <a:t>Una </a:t>
            </a:r>
            <a:r>
              <a:rPr sz="2600" dirty="0">
                <a:latin typeface="Georgia"/>
                <a:cs typeface="Georgia"/>
              </a:rPr>
              <a:t>vez </a:t>
            </a:r>
            <a:r>
              <a:rPr sz="2600" spc="-5" dirty="0">
                <a:latin typeface="Georgia"/>
                <a:cs typeface="Georgia"/>
              </a:rPr>
              <a:t>cerrado </a:t>
            </a:r>
            <a:r>
              <a:rPr sz="2600" dirty="0">
                <a:latin typeface="Georgia"/>
                <a:cs typeface="Georgia"/>
              </a:rPr>
              <a:t>el </a:t>
            </a:r>
            <a:r>
              <a:rPr sz="2600" spc="-5" dirty="0">
                <a:latin typeface="Georgia"/>
                <a:cs typeface="Georgia"/>
              </a:rPr>
              <a:t>candado, si se desea</a:t>
            </a:r>
            <a:r>
              <a:rPr sz="2600" spc="200" dirty="0">
                <a:latin typeface="Georgia"/>
                <a:cs typeface="Georgia"/>
              </a:rPr>
              <a:t> </a:t>
            </a:r>
            <a:r>
              <a:rPr sz="2600" spc="-140" dirty="0">
                <a:latin typeface="Georgia"/>
                <a:cs typeface="Georgia"/>
              </a:rPr>
              <a:t>realizar  </a:t>
            </a:r>
            <a:r>
              <a:rPr sz="2600" spc="50" dirty="0">
                <a:latin typeface="Georgia"/>
                <a:cs typeface="Georgia"/>
              </a:rPr>
              <a:t>alguna modificación </a:t>
            </a:r>
            <a:r>
              <a:rPr sz="2600" spc="25" dirty="0">
                <a:latin typeface="Georgia"/>
                <a:cs typeface="Georgia"/>
              </a:rPr>
              <a:t>de </a:t>
            </a:r>
            <a:r>
              <a:rPr sz="2600" spc="35" dirty="0">
                <a:latin typeface="Georgia"/>
                <a:cs typeface="Georgia"/>
              </a:rPr>
              <a:t>los </a:t>
            </a:r>
            <a:r>
              <a:rPr sz="2600" spc="40" dirty="0">
                <a:latin typeface="Georgia"/>
                <a:cs typeface="Georgia"/>
              </a:rPr>
              <a:t>datos </a:t>
            </a:r>
            <a:r>
              <a:rPr sz="2600" spc="60" dirty="0">
                <a:latin typeface="Georgia"/>
                <a:cs typeface="Georgia"/>
              </a:rPr>
              <a:t>remitidos,  </a:t>
            </a:r>
            <a:r>
              <a:rPr sz="2600" spc="-5" dirty="0">
                <a:latin typeface="Georgia"/>
                <a:cs typeface="Georgia"/>
              </a:rPr>
              <a:t>deberán ponerse </a:t>
            </a:r>
            <a:r>
              <a:rPr sz="2600" dirty="0">
                <a:latin typeface="Georgia"/>
                <a:cs typeface="Georgia"/>
              </a:rPr>
              <a:t>en </a:t>
            </a:r>
            <a:r>
              <a:rPr sz="2600" spc="-5" dirty="0">
                <a:latin typeface="Georgia"/>
                <a:cs typeface="Georgia"/>
              </a:rPr>
              <a:t>contacto </a:t>
            </a:r>
            <a:r>
              <a:rPr sz="2600" dirty="0">
                <a:latin typeface="Georgia"/>
                <a:cs typeface="Georgia"/>
              </a:rPr>
              <a:t>con el </a:t>
            </a:r>
            <a:r>
              <a:rPr sz="2600" spc="-5" dirty="0">
                <a:latin typeface="Georgia"/>
                <a:cs typeface="Georgia"/>
              </a:rPr>
              <a:t>Servicio de  Alumnos para </a:t>
            </a:r>
            <a:r>
              <a:rPr sz="2600" dirty="0">
                <a:latin typeface="Georgia"/>
                <a:cs typeface="Georgia"/>
              </a:rPr>
              <a:t>que </a:t>
            </a:r>
            <a:r>
              <a:rPr sz="2600" spc="-5" dirty="0">
                <a:latin typeface="Georgia"/>
                <a:cs typeface="Georgia"/>
              </a:rPr>
              <a:t>se les vuelva </a:t>
            </a:r>
            <a:r>
              <a:rPr sz="2600" dirty="0">
                <a:latin typeface="Georgia"/>
                <a:cs typeface="Georgia"/>
              </a:rPr>
              <a:t>a</a:t>
            </a:r>
            <a:r>
              <a:rPr sz="2600" spc="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abrir.</a:t>
            </a:r>
            <a:endParaRPr sz="2600">
              <a:latin typeface="Georgia"/>
              <a:cs typeface="Georgia"/>
            </a:endParaRPr>
          </a:p>
          <a:p>
            <a:pPr marL="279400" marR="8255" indent="-266700" algn="just">
              <a:lnSpc>
                <a:spcPct val="89400"/>
              </a:lnSpc>
              <a:spcBef>
                <a:spcPts val="635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5" dirty="0">
                <a:latin typeface="Georgia"/>
                <a:cs typeface="Georgia"/>
              </a:rPr>
              <a:t>Si hay problemas para cerrar </a:t>
            </a:r>
            <a:r>
              <a:rPr sz="2600" dirty="0">
                <a:latin typeface="Georgia"/>
                <a:cs typeface="Georgia"/>
              </a:rPr>
              <a:t>el </a:t>
            </a:r>
            <a:r>
              <a:rPr sz="2600" spc="-5" dirty="0">
                <a:latin typeface="Georgia"/>
                <a:cs typeface="Georgia"/>
              </a:rPr>
              <a:t>candado de</a:t>
            </a:r>
            <a:r>
              <a:rPr sz="2600" spc="-80" dirty="0">
                <a:latin typeface="Georgia"/>
                <a:cs typeface="Georgia"/>
              </a:rPr>
              <a:t> </a:t>
            </a:r>
            <a:r>
              <a:rPr sz="2600" spc="-160" dirty="0">
                <a:latin typeface="Georgia"/>
                <a:cs typeface="Georgia"/>
              </a:rPr>
              <a:t>Seneca,  </a:t>
            </a:r>
            <a:r>
              <a:rPr sz="2600" spc="25" dirty="0">
                <a:latin typeface="Georgia"/>
                <a:cs typeface="Georgia"/>
              </a:rPr>
              <a:t>comunicar </a:t>
            </a:r>
            <a:r>
              <a:rPr sz="2600" spc="15" dirty="0">
                <a:latin typeface="Georgia"/>
                <a:cs typeface="Georgia"/>
              </a:rPr>
              <a:t>con </a:t>
            </a:r>
            <a:r>
              <a:rPr sz="2600" spc="10" dirty="0">
                <a:latin typeface="Georgia"/>
                <a:cs typeface="Georgia"/>
              </a:rPr>
              <a:t>la </a:t>
            </a:r>
            <a:r>
              <a:rPr sz="2600" spc="15" dirty="0">
                <a:latin typeface="Georgia"/>
                <a:cs typeface="Georgia"/>
              </a:rPr>
              <a:t>Junta </a:t>
            </a:r>
            <a:r>
              <a:rPr sz="2600" spc="10" dirty="0">
                <a:latin typeface="Georgia"/>
                <a:cs typeface="Georgia"/>
              </a:rPr>
              <a:t>de </a:t>
            </a:r>
            <a:r>
              <a:rPr sz="2600" spc="25" dirty="0">
                <a:latin typeface="Georgia"/>
                <a:cs typeface="Georgia"/>
              </a:rPr>
              <a:t>Andalucía </a:t>
            </a:r>
            <a:r>
              <a:rPr sz="2600" spc="10" dirty="0">
                <a:latin typeface="Georgia"/>
                <a:cs typeface="Georgia"/>
              </a:rPr>
              <a:t>en </a:t>
            </a:r>
            <a:r>
              <a:rPr sz="2600" spc="25" dirty="0">
                <a:latin typeface="Georgia"/>
                <a:cs typeface="Georgia"/>
              </a:rPr>
              <a:t>el 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TELÉFONO:</a:t>
            </a:r>
            <a:r>
              <a:rPr sz="2600" b="1" spc="-5" dirty="0">
                <a:latin typeface="Georgia"/>
                <a:cs typeface="Georgia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Georgia"/>
                <a:cs typeface="Georgia"/>
              </a:rPr>
              <a:t>955064059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2919" y="349884"/>
            <a:ext cx="553720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/>
              <a:t>RECOMENDACIONES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860367" y="4517967"/>
            <a:ext cx="7560425" cy="453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8843" y="4833850"/>
            <a:ext cx="3740726" cy="415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8489" y="1790319"/>
            <a:ext cx="7771130" cy="434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14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800" b="1" spc="-5" dirty="0">
                <a:latin typeface="Georgia"/>
                <a:cs typeface="Georgia"/>
              </a:rPr>
              <a:t>Todo</a:t>
            </a:r>
            <a:r>
              <a:rPr sz="2800" b="1" spc="-380" dirty="0">
                <a:latin typeface="Georgia"/>
                <a:cs typeface="Georgia"/>
              </a:rPr>
              <a:t> </a:t>
            </a:r>
            <a:r>
              <a:rPr sz="2800" b="1" spc="-5" dirty="0">
                <a:latin typeface="Georgia"/>
                <a:cs typeface="Georgia"/>
              </a:rPr>
              <a:t>estudiante</a:t>
            </a:r>
            <a:r>
              <a:rPr sz="2800" spc="-5" dirty="0">
                <a:latin typeface="Georgia"/>
                <a:cs typeface="Georgia"/>
              </a:rPr>
              <a:t>:</a:t>
            </a:r>
            <a:endParaRPr sz="2800">
              <a:latin typeface="Georgia"/>
              <a:cs typeface="Georgia"/>
            </a:endParaRPr>
          </a:p>
          <a:p>
            <a:pPr marL="558800" marR="10795" indent="-279400" algn="just">
              <a:lnSpc>
                <a:spcPts val="2320"/>
              </a:lnSpc>
              <a:spcBef>
                <a:spcPts val="565"/>
              </a:spcBef>
            </a:pPr>
            <a:r>
              <a:rPr sz="1650" spc="47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650" spc="47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Debe registrarse previamente para posteriormente  formalizar matrícula.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>
              <a:latin typeface="Times New Roman"/>
              <a:cs typeface="Times New Roman"/>
            </a:endParaRPr>
          </a:p>
          <a:p>
            <a:pPr marL="558800" marR="5080" indent="-279400" algn="just">
              <a:lnSpc>
                <a:spcPct val="78500"/>
              </a:lnSpc>
            </a:pPr>
            <a:r>
              <a:rPr sz="1650" spc="47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650" spc="47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Debe pensar 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bien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de lo 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que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desea examinarse 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ya que 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una 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vez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formalizada la matrícula, ésta no podrá ser  modificada.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/>
              <a:cs typeface="Times New Roman"/>
            </a:endParaRPr>
          </a:p>
          <a:p>
            <a:pPr marL="558800" marR="11430" indent="-279400" algn="just">
              <a:lnSpc>
                <a:spcPts val="2170"/>
              </a:lnSpc>
            </a:pPr>
            <a:r>
              <a:rPr sz="1500" spc="430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500" spc="430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200" b="1" dirty="0">
                <a:solidFill>
                  <a:srgbClr val="C00000"/>
                </a:solidFill>
                <a:latin typeface="Georgia"/>
                <a:cs typeface="Georgia"/>
              </a:rPr>
              <a:t>Puede </a:t>
            </a:r>
            <a:r>
              <a:rPr sz="2200" b="1" spc="-5" dirty="0">
                <a:solidFill>
                  <a:srgbClr val="C00000"/>
                </a:solidFill>
                <a:latin typeface="Georgia"/>
                <a:cs typeface="Georgia"/>
              </a:rPr>
              <a:t>matricularse </a:t>
            </a:r>
            <a:r>
              <a:rPr sz="2200" b="1" dirty="0">
                <a:solidFill>
                  <a:srgbClr val="C00000"/>
                </a:solidFill>
                <a:latin typeface="Georgia"/>
                <a:cs typeface="Georgia"/>
              </a:rPr>
              <a:t>aun </a:t>
            </a:r>
            <a:r>
              <a:rPr sz="2200" b="1" spc="-5" dirty="0">
                <a:solidFill>
                  <a:srgbClr val="C00000"/>
                </a:solidFill>
                <a:latin typeface="Georgia"/>
                <a:cs typeface="Georgia"/>
              </a:rPr>
              <a:t>cuando no conozca</a:t>
            </a:r>
            <a:r>
              <a:rPr sz="2200" b="1" spc="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200" b="1" dirty="0">
                <a:solidFill>
                  <a:srgbClr val="C00000"/>
                </a:solidFill>
                <a:latin typeface="Georgia"/>
                <a:cs typeface="Georgia"/>
              </a:rPr>
              <a:t>sus  </a:t>
            </a:r>
            <a:r>
              <a:rPr sz="2200" b="1" spc="-5" dirty="0">
                <a:solidFill>
                  <a:srgbClr val="C00000"/>
                </a:solidFill>
                <a:latin typeface="Georgia"/>
                <a:cs typeface="Georgia"/>
              </a:rPr>
              <a:t>calificaciones definitivas.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558800" marR="11430" indent="-279400" algn="just">
              <a:lnSpc>
                <a:spcPts val="2170"/>
              </a:lnSpc>
            </a:pPr>
            <a:r>
              <a:rPr sz="1500" spc="430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500" spc="430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Si se realiza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el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abono de tasas de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forma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on-line, deben  obtener resguardo del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mismo, como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justificante del</a:t>
            </a:r>
            <a:r>
              <a:rPr sz="2200" spc="25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pago.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298" y="3071552"/>
            <a:ext cx="8150628" cy="44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7774" y="3374966"/>
            <a:ext cx="7173883" cy="415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7064" y="2168270"/>
            <a:ext cx="8084184" cy="304990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92100" marR="10795" indent="-279400" algn="just">
              <a:lnSpc>
                <a:spcPct val="78500"/>
              </a:lnSpc>
              <a:spcBef>
                <a:spcPts val="665"/>
              </a:spcBef>
            </a:pPr>
            <a:r>
              <a:rPr sz="1500" spc="430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500" spc="430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Deben presentar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en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la Sede de examen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el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resguardo de   solicitud de matrícula, así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como el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comprobante de</a:t>
            </a:r>
            <a:r>
              <a:rPr sz="2200" spc="25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pago.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Times New Roman"/>
              <a:cs typeface="Times New Roman"/>
            </a:endParaRPr>
          </a:p>
          <a:p>
            <a:pPr marL="292100" marR="11430" indent="-279400" algn="just">
              <a:lnSpc>
                <a:spcPct val="78500"/>
              </a:lnSpc>
            </a:pPr>
            <a:r>
              <a:rPr sz="1500" spc="430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500" spc="430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200" b="1" dirty="0">
                <a:solidFill>
                  <a:srgbClr val="C00000"/>
                </a:solidFill>
                <a:latin typeface="Georgia"/>
                <a:cs typeface="Georgia"/>
              </a:rPr>
              <a:t>El </a:t>
            </a:r>
            <a:r>
              <a:rPr sz="2200" b="1" spc="-5" dirty="0">
                <a:solidFill>
                  <a:srgbClr val="C00000"/>
                </a:solidFill>
                <a:latin typeface="Georgia"/>
                <a:cs typeface="Georgia"/>
              </a:rPr>
              <a:t>resguardo </a:t>
            </a:r>
            <a:r>
              <a:rPr sz="2200" b="1" dirty="0">
                <a:solidFill>
                  <a:srgbClr val="C00000"/>
                </a:solidFill>
                <a:latin typeface="Georgia"/>
                <a:cs typeface="Georgia"/>
              </a:rPr>
              <a:t>de </a:t>
            </a:r>
            <a:r>
              <a:rPr sz="2200" b="1" spc="-5" dirty="0">
                <a:solidFill>
                  <a:srgbClr val="C00000"/>
                </a:solidFill>
                <a:latin typeface="Georgia"/>
                <a:cs typeface="Georgia"/>
              </a:rPr>
              <a:t>solicitud </a:t>
            </a:r>
            <a:r>
              <a:rPr sz="2200" b="1" dirty="0">
                <a:solidFill>
                  <a:srgbClr val="C00000"/>
                </a:solidFill>
                <a:latin typeface="Georgia"/>
                <a:cs typeface="Georgia"/>
              </a:rPr>
              <a:t>de </a:t>
            </a:r>
            <a:r>
              <a:rPr sz="2200" b="1" spc="-5" dirty="0">
                <a:solidFill>
                  <a:srgbClr val="C00000"/>
                </a:solidFill>
                <a:latin typeface="Georgia"/>
                <a:cs typeface="Georgia"/>
              </a:rPr>
              <a:t>matrícula sin </a:t>
            </a:r>
            <a:r>
              <a:rPr sz="2200" b="1" dirty="0">
                <a:solidFill>
                  <a:srgbClr val="C00000"/>
                </a:solidFill>
                <a:latin typeface="Georgia"/>
                <a:cs typeface="Georgia"/>
              </a:rPr>
              <a:t>el </a:t>
            </a:r>
            <a:r>
              <a:rPr sz="2200" b="1" spc="-5" dirty="0">
                <a:solidFill>
                  <a:srgbClr val="C00000"/>
                </a:solidFill>
                <a:latin typeface="Georgia"/>
                <a:cs typeface="Georgia"/>
              </a:rPr>
              <a:t>pago  correspondiente equivale </a:t>
            </a:r>
            <a:r>
              <a:rPr sz="2200" b="1" dirty="0">
                <a:solidFill>
                  <a:srgbClr val="C00000"/>
                </a:solidFill>
                <a:latin typeface="Georgia"/>
                <a:cs typeface="Georgia"/>
              </a:rPr>
              <a:t>a </a:t>
            </a:r>
            <a:r>
              <a:rPr sz="2200" b="1" spc="-5" dirty="0">
                <a:solidFill>
                  <a:srgbClr val="C00000"/>
                </a:solidFill>
                <a:latin typeface="Georgia"/>
                <a:cs typeface="Georgia"/>
              </a:rPr>
              <a:t>no </a:t>
            </a:r>
            <a:r>
              <a:rPr sz="2200" b="1" dirty="0">
                <a:solidFill>
                  <a:srgbClr val="C00000"/>
                </a:solidFill>
                <a:latin typeface="Georgia"/>
                <a:cs typeface="Georgia"/>
              </a:rPr>
              <a:t>estar </a:t>
            </a:r>
            <a:r>
              <a:rPr sz="2200" b="1" spc="-5" dirty="0">
                <a:solidFill>
                  <a:srgbClr val="C00000"/>
                </a:solidFill>
                <a:latin typeface="Georgia"/>
                <a:cs typeface="Georgia"/>
              </a:rPr>
              <a:t>matriculado.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imes New Roman"/>
              <a:cs typeface="Times New Roman"/>
            </a:endParaRPr>
          </a:p>
          <a:p>
            <a:pPr marL="292100" marR="5080" indent="-279400" algn="just">
              <a:lnSpc>
                <a:spcPct val="80500"/>
              </a:lnSpc>
              <a:spcBef>
                <a:spcPts val="5"/>
              </a:spcBef>
            </a:pPr>
            <a:r>
              <a:rPr sz="1500" spc="430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500" spc="430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Se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ruega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renovar los títulos de familia numerosa antes del  periodo de matrícula, para no tener problemas,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ya que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esta  renovación se puede realizar hasta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3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meses antes de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que 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caduque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el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mencionado título.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2919" y="349884"/>
            <a:ext cx="553720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/>
              <a:t>RECOMENDACIONES</a:t>
            </a:r>
            <a:endParaRPr sz="3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064" y="2168270"/>
            <a:ext cx="8084184" cy="183070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92100" marR="10795" indent="-279400" algn="just">
              <a:lnSpc>
                <a:spcPct val="78500"/>
              </a:lnSpc>
              <a:spcBef>
                <a:spcPts val="665"/>
              </a:spcBef>
            </a:pPr>
            <a:r>
              <a:rPr sz="1500" spc="430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500" spc="430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Al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estudiante se le entregarán la totalidad de los códigos para  los exámenes,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por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tanto, será responsable de su</a:t>
            </a:r>
            <a:r>
              <a:rPr sz="2200" spc="25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custodia.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292100" marR="5080" indent="-279400" algn="just">
              <a:lnSpc>
                <a:spcPct val="79000"/>
              </a:lnSpc>
            </a:pPr>
            <a:r>
              <a:rPr sz="1500" spc="430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500" spc="430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Este código lo relaciona unívocamente,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por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lo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que el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cambio 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con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otro/a estudiante dará lugar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a </a:t>
            </a:r>
            <a:r>
              <a:rPr sz="2200" spc="-5" dirty="0">
                <a:solidFill>
                  <a:srgbClr val="46464A"/>
                </a:solidFill>
                <a:latin typeface="Georgia"/>
                <a:cs typeface="Georgia"/>
              </a:rPr>
              <a:t>la nulidad de los exámenes  de</a:t>
            </a:r>
            <a:r>
              <a:rPr sz="2200" spc="-10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46464A"/>
                </a:solidFill>
                <a:latin typeface="Georgia"/>
                <a:cs typeface="Georgia"/>
              </a:rPr>
              <a:t>ambos.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2919" y="349884"/>
            <a:ext cx="553720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/>
              <a:t>RECOMENDACIONES</a:t>
            </a:r>
            <a:endParaRPr sz="3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819" y="349884"/>
            <a:ext cx="282575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/>
              <a:t>TRIBUNAL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688339" y="1572259"/>
            <a:ext cx="7773034" cy="425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Plazos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de</a:t>
            </a:r>
            <a:r>
              <a:rPr sz="2400" b="1" u="heavy" spc="-7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solicitud: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imes New Roman"/>
              <a:cs typeface="Times New Roman"/>
            </a:endParaRPr>
          </a:p>
          <a:p>
            <a:pPr marL="473075" indent="-187325">
              <a:lnSpc>
                <a:spcPct val="100000"/>
              </a:lnSpc>
              <a:buChar char="-"/>
              <a:tabLst>
                <a:tab pos="473709" algn="l"/>
              </a:tabLst>
            </a:pPr>
            <a:r>
              <a:rPr sz="2400" spc="-5" dirty="0">
                <a:latin typeface="Georgia"/>
                <a:cs typeface="Georgia"/>
              </a:rPr>
              <a:t>Correctores: 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5 de </a:t>
            </a: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Febrero 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al 9 de</a:t>
            </a:r>
            <a:r>
              <a:rPr sz="2400" b="1" spc="-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Marzo.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Georgia"/>
              <a:buChar char="-"/>
            </a:pPr>
            <a:endParaRPr sz="2500">
              <a:latin typeface="Times New Roman"/>
              <a:cs typeface="Times New Roman"/>
            </a:endParaRPr>
          </a:p>
          <a:p>
            <a:pPr marL="473075" indent="-187325">
              <a:lnSpc>
                <a:spcPct val="100000"/>
              </a:lnSpc>
              <a:buChar char="-"/>
              <a:tabLst>
                <a:tab pos="473709" algn="l"/>
              </a:tabLst>
            </a:pPr>
            <a:r>
              <a:rPr sz="2400" spc="-5" dirty="0">
                <a:latin typeface="Georgia"/>
                <a:cs typeface="Georgia"/>
              </a:rPr>
              <a:t>Vocales de Centro: 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8 al </a:t>
            </a: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18 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de </a:t>
            </a: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Mayo.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279400" marR="5080" indent="-266700" algn="just">
              <a:lnSpc>
                <a:spcPct val="89700"/>
              </a:lnSpc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latin typeface="Georgia"/>
                <a:cs typeface="Georgia"/>
              </a:rPr>
              <a:t>Los solicitantes deben indicar si incurren </a:t>
            </a:r>
            <a:r>
              <a:rPr sz="2400" dirty="0">
                <a:latin typeface="Georgia"/>
                <a:cs typeface="Georgia"/>
              </a:rPr>
              <a:t>en </a:t>
            </a:r>
            <a:r>
              <a:rPr sz="2400" spc="-5" dirty="0">
                <a:latin typeface="Georgia"/>
                <a:cs typeface="Georgia"/>
              </a:rPr>
              <a:t>alguna </a:t>
            </a:r>
            <a:r>
              <a:rPr sz="2400" spc="-484" dirty="0">
                <a:latin typeface="Georgia"/>
                <a:cs typeface="Georgia"/>
              </a:rPr>
              <a:t>de  </a:t>
            </a:r>
            <a:r>
              <a:rPr sz="2400" spc="-5" dirty="0">
                <a:latin typeface="Georgia"/>
                <a:cs typeface="Georgia"/>
              </a:rPr>
              <a:t>las causas de abstención recogidas </a:t>
            </a:r>
            <a:r>
              <a:rPr sz="2400" dirty="0">
                <a:latin typeface="Georgia"/>
                <a:cs typeface="Georgia"/>
              </a:rPr>
              <a:t>en el </a:t>
            </a:r>
            <a:r>
              <a:rPr sz="2400" spc="-5" dirty="0">
                <a:latin typeface="Georgia"/>
                <a:cs typeface="Georgia"/>
              </a:rPr>
              <a:t>art. </a:t>
            </a:r>
            <a:r>
              <a:rPr sz="2400" dirty="0">
                <a:latin typeface="Georgia"/>
                <a:cs typeface="Georgia"/>
              </a:rPr>
              <a:t>23 </a:t>
            </a:r>
            <a:r>
              <a:rPr sz="2400" spc="-5" dirty="0">
                <a:latin typeface="Georgia"/>
                <a:cs typeface="Georgia"/>
              </a:rPr>
              <a:t>de la ley  </a:t>
            </a:r>
            <a:r>
              <a:rPr sz="2400" dirty="0">
                <a:latin typeface="Georgia"/>
                <a:cs typeface="Georgia"/>
              </a:rPr>
              <a:t>40/2015 </a:t>
            </a:r>
            <a:r>
              <a:rPr sz="2400" spc="-5" dirty="0">
                <a:latin typeface="Georgia"/>
                <a:cs typeface="Georgia"/>
              </a:rPr>
              <a:t>“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Tener parentesco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de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consanguinidad </a:t>
            </a:r>
            <a:r>
              <a:rPr sz="2400" b="1" i="1" spc="-5" dirty="0">
                <a:latin typeface="Georgia-BoldItalic"/>
                <a:cs typeface="Georgia-BoldItalic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dentro del cuarto grado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o de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afinidad dentro </a:t>
            </a:r>
            <a:r>
              <a:rPr sz="2400" b="1" i="1" spc="-5" dirty="0">
                <a:latin typeface="Georgia-BoldItalic"/>
                <a:cs typeface="Georgia-BoldItalic"/>
              </a:rPr>
              <a:t> </a:t>
            </a:r>
            <a:r>
              <a:rPr sz="2400" b="1" i="1" u="heavy" spc="15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del </a:t>
            </a:r>
            <a:r>
              <a:rPr sz="2400" b="1" i="1" u="heavy" spc="25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Segundo </a:t>
            </a:r>
            <a:r>
              <a:rPr sz="2400" b="1" i="1" u="heavy" spc="15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con algún </a:t>
            </a:r>
            <a:r>
              <a:rPr sz="2400" b="1" i="1" u="heavy" spc="25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estudiante </a:t>
            </a:r>
            <a:r>
              <a:rPr sz="2400" b="1" i="1" u="heavy" spc="15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que </a:t>
            </a:r>
            <a:r>
              <a:rPr sz="2400" b="1" i="1" u="heavy" spc="10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se </a:t>
            </a:r>
            <a:r>
              <a:rPr sz="2400" b="1" i="1" spc="10" dirty="0">
                <a:latin typeface="Georgia-BoldItalic"/>
                <a:cs typeface="Georgia-BoldItalic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examine</a:t>
            </a:r>
            <a:r>
              <a:rPr sz="2400" spc="-5" dirty="0">
                <a:latin typeface="Georgia"/>
                <a:cs typeface="Georgia"/>
              </a:rPr>
              <a:t>”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3036" y="349884"/>
            <a:ext cx="569722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/>
              <a:t>VOCALES </a:t>
            </a:r>
            <a:r>
              <a:rPr sz="3800" dirty="0"/>
              <a:t>DE</a:t>
            </a:r>
            <a:r>
              <a:rPr sz="3800" spc="-60" dirty="0"/>
              <a:t> </a:t>
            </a:r>
            <a:r>
              <a:rPr sz="3800" spc="-5" dirty="0"/>
              <a:t>CENTRO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931025" y="2190403"/>
            <a:ext cx="7577051" cy="477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1025" y="2510443"/>
            <a:ext cx="7577051" cy="477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339" y="1567179"/>
            <a:ext cx="7773034" cy="438404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79400" marR="5080" indent="-266700" algn="just">
              <a:lnSpc>
                <a:spcPct val="79700"/>
              </a:lnSpc>
              <a:spcBef>
                <a:spcPts val="730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5" dirty="0">
                <a:latin typeface="Georgia"/>
                <a:cs typeface="Georgia"/>
              </a:rPr>
              <a:t>La </a:t>
            </a:r>
            <a:r>
              <a:rPr sz="2600" dirty="0">
                <a:latin typeface="Georgia"/>
                <a:cs typeface="Georgia"/>
              </a:rPr>
              <a:t>Web </a:t>
            </a:r>
            <a:r>
              <a:rPr sz="2600" spc="-5" dirty="0">
                <a:latin typeface="Georgia"/>
                <a:cs typeface="Georgia"/>
              </a:rPr>
              <a:t>habilitada dentro del acceso </a:t>
            </a:r>
            <a:r>
              <a:rPr sz="2600" spc="-100" dirty="0">
                <a:latin typeface="Georgia"/>
                <a:cs typeface="Georgia"/>
              </a:rPr>
              <a:t>identificado  </a:t>
            </a:r>
            <a:r>
              <a:rPr sz="2600" spc="-5" dirty="0">
                <a:latin typeface="Georgia"/>
                <a:cs typeface="Georgia"/>
              </a:rPr>
              <a:t>de la UGR, </a:t>
            </a:r>
            <a:r>
              <a:rPr sz="2600" dirty="0">
                <a:latin typeface="Georgia"/>
                <a:cs typeface="Georgia"/>
              </a:rPr>
              <a:t>en </a:t>
            </a:r>
            <a:r>
              <a:rPr sz="2600" spc="-5" dirty="0">
                <a:latin typeface="Georgia"/>
                <a:cs typeface="Georgia"/>
              </a:rPr>
              <a:t>la </a:t>
            </a:r>
            <a:r>
              <a:rPr sz="2600" dirty="0">
                <a:latin typeface="Georgia"/>
                <a:cs typeface="Georgia"/>
              </a:rPr>
              <a:t>que </a:t>
            </a:r>
            <a:r>
              <a:rPr sz="2600" spc="-5" dirty="0">
                <a:latin typeface="Georgia"/>
                <a:cs typeface="Georgia"/>
              </a:rPr>
              <a:t>introducirán los datos del  vocal del centro, estará accesible </a:t>
            </a:r>
            <a:r>
              <a:rPr sz="2600" b="1" spc="-5" dirty="0">
                <a:solidFill>
                  <a:srgbClr val="C00000"/>
                </a:solidFill>
                <a:latin typeface="Georgia"/>
                <a:cs typeface="Georgia"/>
              </a:rPr>
              <a:t>sólo durante </a:t>
            </a:r>
            <a:r>
              <a:rPr sz="2600" b="1" dirty="0">
                <a:solidFill>
                  <a:srgbClr val="C00000"/>
                </a:solidFill>
                <a:latin typeface="Georgia"/>
                <a:cs typeface="Georgia"/>
              </a:rPr>
              <a:t>el  </a:t>
            </a:r>
            <a:r>
              <a:rPr sz="2600" b="1" spc="-5" dirty="0">
                <a:solidFill>
                  <a:srgbClr val="C00000"/>
                </a:solidFill>
                <a:latin typeface="Georgia"/>
                <a:cs typeface="Georgia"/>
              </a:rPr>
              <a:t>plazo anteriormente indicado, </a:t>
            </a:r>
            <a:r>
              <a:rPr sz="2600" dirty="0">
                <a:latin typeface="Georgia"/>
                <a:cs typeface="Georgia"/>
              </a:rPr>
              <a:t>en </a:t>
            </a:r>
            <a:r>
              <a:rPr sz="2600" spc="-5" dirty="0">
                <a:latin typeface="Georgia"/>
                <a:cs typeface="Georgia"/>
              </a:rPr>
              <a:t>el que </a:t>
            </a:r>
            <a:r>
              <a:rPr sz="2600" dirty="0">
                <a:latin typeface="Georgia"/>
                <a:cs typeface="Georgia"/>
              </a:rPr>
              <a:t>se  </a:t>
            </a:r>
            <a:r>
              <a:rPr sz="2600" spc="-5" dirty="0">
                <a:latin typeface="Georgia"/>
                <a:cs typeface="Georgia"/>
              </a:rPr>
              <a:t>deberán indicar, </a:t>
            </a:r>
            <a:r>
              <a:rPr sz="2600" b="1" spc="-5" dirty="0">
                <a:latin typeface="Georgia"/>
                <a:cs typeface="Georgia"/>
              </a:rPr>
              <a:t>tanto </a:t>
            </a:r>
            <a:r>
              <a:rPr sz="2600" b="1" dirty="0">
                <a:latin typeface="Georgia"/>
                <a:cs typeface="Georgia"/>
              </a:rPr>
              <a:t>el </a:t>
            </a:r>
            <a:r>
              <a:rPr sz="2600" b="1" spc="-5" dirty="0">
                <a:latin typeface="Georgia"/>
                <a:cs typeface="Georgia"/>
              </a:rPr>
              <a:t>vocal </a:t>
            </a:r>
            <a:r>
              <a:rPr sz="2600" b="1" dirty="0">
                <a:latin typeface="Georgia"/>
                <a:cs typeface="Georgia"/>
              </a:rPr>
              <a:t>de </a:t>
            </a:r>
            <a:r>
              <a:rPr sz="2600" b="1" spc="-5" dirty="0">
                <a:latin typeface="Georgia"/>
                <a:cs typeface="Georgia"/>
              </a:rPr>
              <a:t>centro para  </a:t>
            </a:r>
            <a:r>
              <a:rPr sz="2600" b="1" dirty="0">
                <a:latin typeface="Georgia"/>
                <a:cs typeface="Georgia"/>
              </a:rPr>
              <a:t>la </a:t>
            </a:r>
            <a:r>
              <a:rPr sz="2600" b="1" spc="0" dirty="0">
                <a:latin typeface="Georgia"/>
                <a:cs typeface="Georgia"/>
              </a:rPr>
              <a:t>convocatoria ordinaria </a:t>
            </a:r>
            <a:r>
              <a:rPr sz="2600" b="1" dirty="0">
                <a:latin typeface="Georgia"/>
                <a:cs typeface="Georgia"/>
              </a:rPr>
              <a:t>como </a:t>
            </a:r>
            <a:r>
              <a:rPr sz="2600" b="1" spc="0" dirty="0">
                <a:latin typeface="Georgia"/>
                <a:cs typeface="Georgia"/>
              </a:rPr>
              <a:t>para la  </a:t>
            </a:r>
            <a:r>
              <a:rPr sz="2600" b="1" spc="-5" dirty="0">
                <a:latin typeface="Georgia"/>
                <a:cs typeface="Georgia"/>
              </a:rPr>
              <a:t>extraordinaria</a:t>
            </a:r>
            <a:r>
              <a:rPr sz="2600" spc="-5" dirty="0">
                <a:latin typeface="Georgia"/>
                <a:cs typeface="Georgia"/>
              </a:rPr>
              <a:t>. La aplicación permitirá elegir,  para cada vocal, entre ordinaria, extraordinaria </a:t>
            </a:r>
            <a:r>
              <a:rPr sz="2600" dirty="0">
                <a:latin typeface="Georgia"/>
                <a:cs typeface="Georgia"/>
              </a:rPr>
              <a:t>o  </a:t>
            </a:r>
            <a:r>
              <a:rPr sz="2600" spc="-5" dirty="0">
                <a:latin typeface="Georgia"/>
                <a:cs typeface="Georgia"/>
              </a:rPr>
              <a:t>ambas, </a:t>
            </a:r>
            <a:r>
              <a:rPr sz="2600" dirty="0">
                <a:latin typeface="Georgia"/>
                <a:cs typeface="Georgia"/>
              </a:rPr>
              <a:t>en </a:t>
            </a:r>
            <a:r>
              <a:rPr sz="2600" spc="-5" dirty="0">
                <a:latin typeface="Georgia"/>
                <a:cs typeface="Georgia"/>
              </a:rPr>
              <a:t>caso de </a:t>
            </a:r>
            <a:r>
              <a:rPr sz="2600" dirty="0">
                <a:latin typeface="Georgia"/>
                <a:cs typeface="Georgia"/>
              </a:rPr>
              <a:t>que </a:t>
            </a:r>
            <a:r>
              <a:rPr sz="2600" spc="-5" dirty="0">
                <a:latin typeface="Georgia"/>
                <a:cs typeface="Georgia"/>
              </a:rPr>
              <a:t>sea la </a:t>
            </a:r>
            <a:r>
              <a:rPr sz="2600" dirty="0">
                <a:latin typeface="Georgia"/>
                <a:cs typeface="Georgia"/>
              </a:rPr>
              <a:t>misma </a:t>
            </a:r>
            <a:r>
              <a:rPr sz="2600" spc="-5" dirty="0">
                <a:latin typeface="Georgia"/>
                <a:cs typeface="Georgia"/>
              </a:rPr>
              <a:t>persona.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Times New Roman"/>
              <a:cs typeface="Times New Roman"/>
            </a:endParaRPr>
          </a:p>
          <a:p>
            <a:pPr marL="279400" marR="5080" indent="-266700" algn="just">
              <a:lnSpc>
                <a:spcPct val="81300"/>
              </a:lnSpc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5" dirty="0">
                <a:latin typeface="Georgia"/>
                <a:cs typeface="Georgia"/>
              </a:rPr>
              <a:t>Durante este periodo </a:t>
            </a:r>
            <a:r>
              <a:rPr sz="2600" dirty="0">
                <a:latin typeface="Georgia"/>
                <a:cs typeface="Georgia"/>
              </a:rPr>
              <a:t>y </a:t>
            </a:r>
            <a:r>
              <a:rPr sz="2600" spc="-5" dirty="0">
                <a:latin typeface="Georgia"/>
                <a:cs typeface="Georgia"/>
              </a:rPr>
              <a:t>hasta la finalización  </a:t>
            </a:r>
            <a:r>
              <a:rPr sz="2600" spc="-240" dirty="0">
                <a:latin typeface="Georgia"/>
                <a:cs typeface="Georgia"/>
              </a:rPr>
              <a:t>del </a:t>
            </a:r>
            <a:r>
              <a:rPr sz="2600" dirty="0">
                <a:latin typeface="Georgia"/>
                <a:cs typeface="Georgia"/>
              </a:rPr>
              <a:t>mismo </a:t>
            </a:r>
            <a:r>
              <a:rPr sz="2600" spc="-5" dirty="0">
                <a:latin typeface="Georgia"/>
                <a:cs typeface="Georgia"/>
              </a:rPr>
              <a:t>se podrán hacer tantas  modificaciones </a:t>
            </a:r>
            <a:r>
              <a:rPr sz="2600" dirty="0">
                <a:latin typeface="Georgia"/>
                <a:cs typeface="Georgia"/>
              </a:rPr>
              <a:t>como </a:t>
            </a:r>
            <a:r>
              <a:rPr sz="2600" spc="-5" dirty="0">
                <a:latin typeface="Georgia"/>
                <a:cs typeface="Georgia"/>
              </a:rPr>
              <a:t>se estimen</a:t>
            </a:r>
            <a:r>
              <a:rPr sz="2600" spc="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convenientes.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7854" y="3632661"/>
            <a:ext cx="5997632" cy="677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2425" y="4168832"/>
            <a:ext cx="7926185" cy="573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38054" y="4609407"/>
            <a:ext cx="3038302" cy="577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1925" y="1761999"/>
            <a:ext cx="8404225" cy="3878579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ctr">
              <a:lnSpc>
                <a:spcPct val="90300"/>
              </a:lnSpc>
              <a:spcBef>
                <a:spcPts val="470"/>
              </a:spcBef>
              <a:tabLst>
                <a:tab pos="3225165" algn="l"/>
              </a:tabLst>
            </a:pPr>
            <a:r>
              <a:rPr sz="3200" spc="-60" dirty="0">
                <a:latin typeface="Times New Roman"/>
                <a:cs typeface="Times New Roman"/>
              </a:rPr>
              <a:t>Los </a:t>
            </a:r>
            <a:r>
              <a:rPr sz="3200" spc="-55" dirty="0">
                <a:latin typeface="Times New Roman"/>
                <a:cs typeface="Times New Roman"/>
              </a:rPr>
              <a:t>estudiantes que </a:t>
            </a:r>
            <a:r>
              <a:rPr sz="3200" spc="-25" dirty="0">
                <a:latin typeface="Times New Roman"/>
                <a:cs typeface="Times New Roman"/>
              </a:rPr>
              <a:t>terminan </a:t>
            </a:r>
            <a:r>
              <a:rPr sz="3200" spc="-60" dirty="0">
                <a:latin typeface="Times New Roman"/>
                <a:cs typeface="Times New Roman"/>
              </a:rPr>
              <a:t>su </a:t>
            </a:r>
            <a:r>
              <a:rPr sz="3200" spc="-85" dirty="0">
                <a:latin typeface="Times New Roman"/>
                <a:cs typeface="Times New Roman"/>
              </a:rPr>
              <a:t>Bachillerato </a:t>
            </a:r>
            <a:r>
              <a:rPr sz="3200" spc="-30" dirty="0">
                <a:latin typeface="Times New Roman"/>
                <a:cs typeface="Times New Roman"/>
              </a:rPr>
              <a:t>en </a:t>
            </a:r>
            <a:r>
              <a:rPr sz="3200" spc="-105" dirty="0">
                <a:latin typeface="Times New Roman"/>
                <a:cs typeface="Times New Roman"/>
              </a:rPr>
              <a:t>2018  </a:t>
            </a:r>
            <a:r>
              <a:rPr sz="3200" spc="-270" dirty="0">
                <a:latin typeface="Times New Roman"/>
                <a:cs typeface="Times New Roman"/>
              </a:rPr>
              <a:t>y  </a:t>
            </a:r>
            <a:r>
              <a:rPr sz="3200" spc="-55" dirty="0">
                <a:latin typeface="Times New Roman"/>
                <a:cs typeface="Times New Roman"/>
              </a:rPr>
              <a:t>que</a:t>
            </a:r>
            <a:r>
              <a:rPr sz="3200" spc="-254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quieran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tener	</a:t>
            </a:r>
            <a:r>
              <a:rPr sz="3200" b="1" spc="25" dirty="0">
                <a:solidFill>
                  <a:srgbClr val="3333CC"/>
                </a:solidFill>
                <a:latin typeface="Times New Roman"/>
                <a:cs typeface="Times New Roman"/>
              </a:rPr>
              <a:t>Acceso </a:t>
            </a:r>
            <a:r>
              <a:rPr sz="3200" spc="-270" dirty="0">
                <a:latin typeface="Times New Roman"/>
                <a:cs typeface="Times New Roman"/>
              </a:rPr>
              <a:t>y </a:t>
            </a:r>
            <a:r>
              <a:rPr sz="3200" spc="-25" dirty="0">
                <a:latin typeface="Times New Roman"/>
                <a:cs typeface="Times New Roman"/>
              </a:rPr>
              <a:t>posterior </a:t>
            </a:r>
            <a:r>
              <a:rPr sz="3200" b="1" spc="-10" dirty="0">
                <a:solidFill>
                  <a:srgbClr val="3333CC"/>
                </a:solidFill>
                <a:latin typeface="Times New Roman"/>
                <a:cs typeface="Times New Roman"/>
              </a:rPr>
              <a:t>Admisión  </a:t>
            </a:r>
            <a:r>
              <a:rPr sz="3200" spc="-30" dirty="0">
                <a:solidFill>
                  <a:srgbClr val="47353A"/>
                </a:solidFill>
                <a:latin typeface="Times New Roman"/>
                <a:cs typeface="Times New Roman"/>
              </a:rPr>
              <a:t>en </a:t>
            </a:r>
            <a:r>
              <a:rPr sz="3200" spc="-120" dirty="0">
                <a:solidFill>
                  <a:srgbClr val="47353A"/>
                </a:solidFill>
                <a:latin typeface="Times New Roman"/>
                <a:cs typeface="Times New Roman"/>
              </a:rPr>
              <a:t>las </a:t>
            </a:r>
            <a:r>
              <a:rPr sz="3200" spc="-80" dirty="0">
                <a:solidFill>
                  <a:srgbClr val="47353A"/>
                </a:solidFill>
                <a:latin typeface="Times New Roman"/>
                <a:cs typeface="Times New Roman"/>
              </a:rPr>
              <a:t>universidades </a:t>
            </a:r>
            <a:r>
              <a:rPr sz="3200" spc="-20" dirty="0">
                <a:solidFill>
                  <a:srgbClr val="47353A"/>
                </a:solidFill>
                <a:latin typeface="Times New Roman"/>
                <a:cs typeface="Times New Roman"/>
              </a:rPr>
              <a:t>han </a:t>
            </a:r>
            <a:r>
              <a:rPr sz="3200" spc="-45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3200" spc="-90" dirty="0">
                <a:solidFill>
                  <a:srgbClr val="47353A"/>
                </a:solidFill>
                <a:latin typeface="Times New Roman"/>
                <a:cs typeface="Times New Roman"/>
              </a:rPr>
              <a:t>realizar</a:t>
            </a:r>
            <a:r>
              <a:rPr sz="3200" spc="260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3200" spc="-145" dirty="0">
                <a:solidFill>
                  <a:srgbClr val="47353A"/>
                </a:solidFill>
                <a:latin typeface="Times New Roman"/>
                <a:cs typeface="Times New Roman"/>
              </a:rPr>
              <a:t>la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350">
              <a:latin typeface="Times New Roman"/>
              <a:cs typeface="Times New Roman"/>
            </a:endParaRPr>
          </a:p>
          <a:p>
            <a:pPr marL="427990" marR="177165" indent="-243840" algn="ctr">
              <a:lnSpc>
                <a:spcPct val="90300"/>
              </a:lnSpc>
            </a:pP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PRUEBA </a:t>
            </a:r>
            <a:r>
              <a:rPr sz="3200" b="1" spc="155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sz="3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EVALUACIÓN </a:t>
            </a:r>
            <a:r>
              <a:rPr sz="3200" b="1" spc="155" dirty="0">
                <a:solidFill>
                  <a:srgbClr val="FF0000"/>
                </a:solidFill>
                <a:latin typeface="Times New Roman"/>
                <a:cs typeface="Times New Roman"/>
              </a:rPr>
              <a:t>DE  </a:t>
            </a:r>
            <a:r>
              <a:rPr sz="3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BACHILLERATO </a:t>
            </a:r>
            <a:r>
              <a:rPr sz="3200" b="1" spc="-185" dirty="0">
                <a:solidFill>
                  <a:srgbClr val="FF0000"/>
                </a:solidFill>
                <a:latin typeface="Times New Roman"/>
                <a:cs typeface="Times New Roman"/>
              </a:rPr>
              <a:t>PARA </a:t>
            </a:r>
            <a:r>
              <a:rPr sz="3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EL </a:t>
            </a:r>
            <a:r>
              <a:rPr sz="32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ACCESO </a:t>
            </a:r>
            <a:r>
              <a:rPr sz="3200" b="1" spc="-215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3200" b="1" spc="-160" dirty="0">
                <a:solidFill>
                  <a:srgbClr val="FF0000"/>
                </a:solidFill>
                <a:latin typeface="Times New Roman"/>
                <a:cs typeface="Times New Roman"/>
              </a:rPr>
              <a:t>LA  </a:t>
            </a:r>
            <a:r>
              <a:rPr sz="32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UNIVERSIDAD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3200" spc="-80" dirty="0">
                <a:latin typeface="Times New Roman"/>
                <a:cs typeface="Times New Roman"/>
              </a:rPr>
              <a:t>(PEvAU)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4357" y="426084"/>
            <a:ext cx="61144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FF0000"/>
                </a:solidFill>
              </a:rPr>
              <a:t>Acceso </a:t>
            </a:r>
            <a:r>
              <a:rPr sz="3300" dirty="0"/>
              <a:t>desde el</a:t>
            </a:r>
            <a:r>
              <a:rPr sz="3300" spc="-55" dirty="0"/>
              <a:t> </a:t>
            </a:r>
            <a:r>
              <a:rPr sz="3300" spc="-5" dirty="0"/>
              <a:t>Bachillerato</a:t>
            </a:r>
            <a:endParaRPr sz="3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728" y="319406"/>
            <a:ext cx="66776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REVISIÓN </a:t>
            </a:r>
            <a:r>
              <a:rPr sz="4000" dirty="0"/>
              <a:t>Y</a:t>
            </a:r>
            <a:r>
              <a:rPr sz="4000" spc="-45" dirty="0"/>
              <a:t> </a:t>
            </a:r>
            <a:r>
              <a:rPr sz="4000" spc="-5" dirty="0"/>
              <a:t>VISIONADO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0365" y="1988946"/>
            <a:ext cx="8352155" cy="148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8765" marR="5080" indent="-266700" algn="just">
              <a:lnSpc>
                <a:spcPct val="99800"/>
              </a:lnSpc>
              <a:spcBef>
                <a:spcPts val="105"/>
              </a:spcBef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latin typeface="Georgia"/>
                <a:cs typeface="Georgia"/>
              </a:rPr>
              <a:t>Las solicitudes de </a:t>
            </a:r>
            <a:r>
              <a:rPr sz="2400" b="1" spc="-5" dirty="0">
                <a:latin typeface="Georgia"/>
                <a:cs typeface="Georgia"/>
              </a:rPr>
              <a:t>revisión </a:t>
            </a:r>
            <a:r>
              <a:rPr sz="2400" dirty="0">
                <a:latin typeface="Georgia"/>
                <a:cs typeface="Georgia"/>
              </a:rPr>
              <a:t>se </a:t>
            </a:r>
            <a:r>
              <a:rPr sz="2400" spc="-5" dirty="0">
                <a:latin typeface="Georgia"/>
                <a:cs typeface="Georgia"/>
              </a:rPr>
              <a:t>presentarán en el plazo </a:t>
            </a:r>
            <a:r>
              <a:rPr sz="2400" dirty="0">
                <a:latin typeface="Georgia"/>
                <a:cs typeface="Georgia"/>
              </a:rPr>
              <a:t>de </a:t>
            </a:r>
            <a:r>
              <a:rPr sz="2400" b="1" spc="-925" dirty="0">
                <a:latin typeface="Georgia"/>
                <a:cs typeface="Georgia"/>
              </a:rPr>
              <a:t>3 </a:t>
            </a:r>
            <a:r>
              <a:rPr sz="2400" b="1" spc="27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días hábiles </a:t>
            </a:r>
            <a:r>
              <a:rPr sz="2400" spc="-5" dirty="0">
                <a:latin typeface="Georgia"/>
                <a:cs typeface="Georgia"/>
              </a:rPr>
              <a:t>desde la publicación de las calificaciones, </a:t>
            </a:r>
            <a:r>
              <a:rPr sz="2400" dirty="0">
                <a:latin typeface="Georgia"/>
                <a:cs typeface="Georgia"/>
              </a:rPr>
              <a:t>que  en </a:t>
            </a:r>
            <a:r>
              <a:rPr sz="2400" spc="-5" dirty="0">
                <a:latin typeface="Georgia"/>
                <a:cs typeface="Georgia"/>
              </a:rPr>
              <a:t>principio está prevista para </a:t>
            </a:r>
            <a:r>
              <a:rPr sz="2400" dirty="0">
                <a:latin typeface="Georgia"/>
                <a:cs typeface="Georgia"/>
              </a:rPr>
              <a:t>el 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21 de </a:t>
            </a: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junio no antes 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de  </a:t>
            </a: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las</a:t>
            </a:r>
            <a:r>
              <a:rPr sz="2400" b="1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12:00h</a:t>
            </a:r>
            <a:r>
              <a:rPr sz="2400" spc="-5" dirty="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365" y="3970146"/>
            <a:ext cx="1915795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100"/>
              </a:spcBef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 </a:t>
            </a:r>
            <a:r>
              <a:rPr sz="2400" b="1" spc="-70" dirty="0">
                <a:latin typeface="Georgia"/>
                <a:cs typeface="Georgia"/>
              </a:rPr>
              <a:t>Visionado</a:t>
            </a:r>
            <a:endParaRPr sz="2400">
              <a:latin typeface="Georgia"/>
              <a:cs typeface="Georgia"/>
            </a:endParaRPr>
          </a:p>
          <a:p>
            <a:pPr marL="278765">
              <a:lnSpc>
                <a:spcPts val="2850"/>
              </a:lnSpc>
              <a:tabLst>
                <a:tab pos="1619885" algn="l"/>
              </a:tabLst>
            </a:pPr>
            <a:r>
              <a:rPr sz="2400" spc="25" dirty="0">
                <a:latin typeface="Georgia"/>
                <a:cs typeface="Georgia"/>
              </a:rPr>
              <a:t>derecho	</a:t>
            </a:r>
            <a:r>
              <a:rPr sz="2400" dirty="0">
                <a:latin typeface="Georgia"/>
                <a:cs typeface="Georgia"/>
              </a:rPr>
              <a:t>a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3571" y="3970146"/>
            <a:ext cx="6357620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285" algn="ctr">
              <a:lnSpc>
                <a:spcPts val="2850"/>
              </a:lnSpc>
              <a:spcBef>
                <a:spcPts val="100"/>
              </a:spcBef>
              <a:tabLst>
                <a:tab pos="675640" algn="l"/>
                <a:tab pos="2407920" algn="l"/>
                <a:tab pos="3506470" algn="l"/>
                <a:tab pos="4917440" algn="l"/>
                <a:tab pos="5429250" algn="l"/>
              </a:tabLst>
            </a:pPr>
            <a:r>
              <a:rPr sz="2400" spc="25" dirty="0">
                <a:latin typeface="Georgia"/>
                <a:cs typeface="Georgia"/>
              </a:rPr>
              <a:t>d</a:t>
            </a:r>
            <a:r>
              <a:rPr sz="2400" dirty="0">
                <a:latin typeface="Georgia"/>
                <a:cs typeface="Georgia"/>
              </a:rPr>
              <a:t>e	</a:t>
            </a:r>
            <a:r>
              <a:rPr sz="2400" spc="15" dirty="0">
                <a:latin typeface="Georgia"/>
                <a:cs typeface="Georgia"/>
              </a:rPr>
              <a:t>E</a:t>
            </a:r>
            <a:r>
              <a:rPr sz="2400" spc="25" dirty="0">
                <a:latin typeface="Georgia"/>
                <a:cs typeface="Georgia"/>
              </a:rPr>
              <a:t>xámenes</a:t>
            </a:r>
            <a:r>
              <a:rPr sz="2400" dirty="0">
                <a:latin typeface="Georgia"/>
                <a:cs typeface="Georgia"/>
              </a:rPr>
              <a:t>:	</a:t>
            </a:r>
            <a:r>
              <a:rPr sz="2400" spc="25" dirty="0">
                <a:latin typeface="Georgia"/>
                <a:cs typeface="Georgia"/>
              </a:rPr>
              <a:t>Previ</a:t>
            </a:r>
            <a:r>
              <a:rPr sz="2400" dirty="0">
                <a:latin typeface="Georgia"/>
                <a:cs typeface="Georgia"/>
              </a:rPr>
              <a:t>a	</a:t>
            </a:r>
            <a:r>
              <a:rPr sz="2400" spc="25" dirty="0">
                <a:latin typeface="Georgia"/>
                <a:cs typeface="Georgia"/>
              </a:rPr>
              <a:t>solicitu</a:t>
            </a:r>
            <a:r>
              <a:rPr sz="2400" dirty="0">
                <a:latin typeface="Georgia"/>
                <a:cs typeface="Georgia"/>
              </a:rPr>
              <a:t>d	</a:t>
            </a:r>
            <a:r>
              <a:rPr sz="2400" spc="2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e	</a:t>
            </a:r>
            <a:r>
              <a:rPr sz="2400" spc="25" dirty="0">
                <a:latin typeface="Georgia"/>
                <a:cs typeface="Georgia"/>
              </a:rPr>
              <a:t>tendr</a:t>
            </a:r>
            <a:r>
              <a:rPr sz="2400" dirty="0">
                <a:latin typeface="Georgia"/>
                <a:cs typeface="Georgia"/>
              </a:rPr>
              <a:t>á</a:t>
            </a:r>
            <a:endParaRPr sz="2400">
              <a:latin typeface="Georgia"/>
              <a:cs typeface="Georgia"/>
            </a:endParaRPr>
          </a:p>
          <a:p>
            <a:pPr algn="ctr">
              <a:lnSpc>
                <a:spcPts val="2850"/>
              </a:lnSpc>
              <a:tabLst>
                <a:tab pos="752475" algn="l"/>
                <a:tab pos="1454785" algn="l"/>
                <a:tab pos="3244215" algn="l"/>
                <a:tab pos="5128895" algn="l"/>
                <a:tab pos="5880735" algn="l"/>
              </a:tabLst>
            </a:pPr>
            <a:r>
              <a:rPr sz="2400" b="1" spc="40" dirty="0">
                <a:latin typeface="Georgia"/>
                <a:cs typeface="Georgia"/>
              </a:rPr>
              <a:t>ve</a:t>
            </a:r>
            <a:r>
              <a:rPr sz="2400" b="1" dirty="0">
                <a:latin typeface="Georgia"/>
                <a:cs typeface="Georgia"/>
              </a:rPr>
              <a:t>r	</a:t>
            </a:r>
            <a:r>
              <a:rPr sz="2400" b="1" spc="35" dirty="0">
                <a:latin typeface="Georgia"/>
                <a:cs typeface="Georgia"/>
              </a:rPr>
              <a:t>lo</a:t>
            </a:r>
            <a:r>
              <a:rPr sz="2400" b="1" dirty="0">
                <a:latin typeface="Georgia"/>
                <a:cs typeface="Georgia"/>
              </a:rPr>
              <a:t>s	</a:t>
            </a:r>
            <a:r>
              <a:rPr sz="2400" b="1" spc="40" dirty="0">
                <a:latin typeface="Georgia"/>
                <a:cs typeface="Georgia"/>
              </a:rPr>
              <a:t>ejercicio</a:t>
            </a:r>
            <a:r>
              <a:rPr sz="2400" b="1" dirty="0">
                <a:latin typeface="Georgia"/>
                <a:cs typeface="Georgia"/>
              </a:rPr>
              <a:t>s	</a:t>
            </a:r>
            <a:r>
              <a:rPr sz="2400" b="1" u="heavy" spc="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rev</a:t>
            </a:r>
            <a:r>
              <a:rPr sz="2400" b="1" u="heavy" spc="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i</a:t>
            </a:r>
            <a:r>
              <a:rPr sz="2400" b="1" u="heavy" spc="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sados</a:t>
            </a:r>
            <a:r>
              <a:rPr sz="2400" b="1" dirty="0">
                <a:latin typeface="Georgia"/>
                <a:cs typeface="Georgia"/>
              </a:rPr>
              <a:t>,	</a:t>
            </a:r>
            <a:r>
              <a:rPr sz="2400" spc="35" dirty="0">
                <a:latin typeface="Georgia"/>
                <a:cs typeface="Georgia"/>
              </a:rPr>
              <a:t>u</a:t>
            </a:r>
            <a:r>
              <a:rPr sz="2400" spc="40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a	</a:t>
            </a:r>
            <a:r>
              <a:rPr sz="2400" spc="40" dirty="0">
                <a:latin typeface="Georgia"/>
                <a:cs typeface="Georgia"/>
              </a:rPr>
              <a:t>ve</a:t>
            </a:r>
            <a:r>
              <a:rPr sz="2400" dirty="0">
                <a:latin typeface="Georgia"/>
                <a:cs typeface="Georgia"/>
              </a:rPr>
              <a:t>z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064" y="4697095"/>
            <a:ext cx="8079105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3835" algn="l"/>
                <a:tab pos="1844039" algn="l"/>
                <a:tab pos="3023870" algn="l"/>
                <a:tab pos="3481070" algn="l"/>
                <a:tab pos="4777105" algn="l"/>
                <a:tab pos="5239385" algn="l"/>
                <a:tab pos="5608955" algn="l"/>
                <a:tab pos="6458585" algn="l"/>
                <a:tab pos="6915784" algn="l"/>
                <a:tab pos="7418070" algn="l"/>
              </a:tabLst>
            </a:pPr>
            <a:r>
              <a:rPr sz="2400" dirty="0">
                <a:latin typeface="Georgia"/>
                <a:cs typeface="Georgia"/>
              </a:rPr>
              <a:t>fi</a:t>
            </a:r>
            <a:r>
              <a:rPr sz="2400" spc="-5" dirty="0">
                <a:latin typeface="Georgia"/>
                <a:cs typeface="Georgia"/>
              </a:rPr>
              <a:t>nal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zad</a:t>
            </a:r>
            <a:r>
              <a:rPr sz="2400" dirty="0">
                <a:latin typeface="Georgia"/>
                <a:cs typeface="Georgia"/>
              </a:rPr>
              <a:t>o	el	proce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o	</a:t>
            </a:r>
            <a:r>
              <a:rPr sz="2400" spc="-5" dirty="0">
                <a:latin typeface="Georgia"/>
                <a:cs typeface="Georgia"/>
              </a:rPr>
              <a:t>d</a:t>
            </a:r>
            <a:r>
              <a:rPr sz="2400" dirty="0">
                <a:latin typeface="Georgia"/>
                <a:cs typeface="Georgia"/>
              </a:rPr>
              <a:t>e	revisió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,	en	el	p</a:t>
            </a:r>
            <a:r>
              <a:rPr sz="2400" spc="-5" dirty="0">
                <a:latin typeface="Georgia"/>
                <a:cs typeface="Georgia"/>
              </a:rPr>
              <a:t>laz</a:t>
            </a:r>
            <a:r>
              <a:rPr sz="2400" dirty="0">
                <a:latin typeface="Georgia"/>
                <a:cs typeface="Georgia"/>
              </a:rPr>
              <a:t>o	</a:t>
            </a:r>
            <a:r>
              <a:rPr sz="2400" spc="-5" dirty="0">
                <a:latin typeface="Georgia"/>
                <a:cs typeface="Georgia"/>
              </a:rPr>
              <a:t>d</a:t>
            </a:r>
            <a:r>
              <a:rPr sz="2400" dirty="0">
                <a:latin typeface="Georgia"/>
                <a:cs typeface="Georgia"/>
              </a:rPr>
              <a:t>e	</a:t>
            </a:r>
            <a:r>
              <a:rPr sz="2400" b="1" spc="-5" dirty="0">
                <a:latin typeface="Georgia"/>
                <a:cs typeface="Georgia"/>
              </a:rPr>
              <a:t>1</a:t>
            </a:r>
            <a:r>
              <a:rPr sz="2400" b="1" dirty="0">
                <a:latin typeface="Georgia"/>
                <a:cs typeface="Georgia"/>
              </a:rPr>
              <a:t>0	</a:t>
            </a:r>
            <a:r>
              <a:rPr sz="2400" b="1" spc="-5" dirty="0">
                <a:latin typeface="Georgia"/>
                <a:cs typeface="Georgia"/>
              </a:rPr>
              <a:t>días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Georgia"/>
                <a:cs typeface="Georgia"/>
              </a:rPr>
              <a:t>desde la notificación de la resolución de la</a:t>
            </a:r>
            <a:r>
              <a:rPr sz="2400" spc="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misma.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89" y="1607311"/>
            <a:ext cx="8354059" cy="462343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79400" marR="13970" indent="-266700" algn="just">
              <a:lnSpc>
                <a:spcPct val="77200"/>
              </a:lnSpc>
              <a:spcBef>
                <a:spcPts val="755"/>
              </a:spcBef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latin typeface="Georgia"/>
                <a:cs typeface="Georgia"/>
              </a:rPr>
              <a:t>Los </a:t>
            </a:r>
            <a:r>
              <a:rPr sz="2400" dirty="0">
                <a:latin typeface="Georgia"/>
                <a:cs typeface="Georgia"/>
              </a:rPr>
              <a:t>ejercicios </a:t>
            </a:r>
            <a:r>
              <a:rPr sz="2400" spc="-5" dirty="0">
                <a:latin typeface="Georgia"/>
                <a:cs typeface="Georgia"/>
              </a:rPr>
              <a:t>serán </a:t>
            </a:r>
            <a:r>
              <a:rPr sz="2400" dirty="0">
                <a:latin typeface="Georgia"/>
                <a:cs typeface="Georgia"/>
              </a:rPr>
              <a:t>corregidos por </a:t>
            </a:r>
            <a:r>
              <a:rPr sz="2400" spc="-5" dirty="0">
                <a:latin typeface="Georgia"/>
                <a:cs typeface="Georgia"/>
              </a:rPr>
              <a:t>profesorado </a:t>
            </a:r>
            <a:r>
              <a:rPr sz="2400" spc="-90" dirty="0">
                <a:latin typeface="Georgia"/>
                <a:cs typeface="Georgia"/>
              </a:rPr>
              <a:t>especialista  </a:t>
            </a:r>
            <a:r>
              <a:rPr sz="2400" spc="-5" dirty="0">
                <a:latin typeface="Georgia"/>
                <a:cs typeface="Georgia"/>
              </a:rPr>
              <a:t>distinto </a:t>
            </a:r>
            <a:r>
              <a:rPr sz="2400" dirty="0">
                <a:latin typeface="Georgia"/>
                <a:cs typeface="Georgia"/>
              </a:rPr>
              <a:t>a quien </a:t>
            </a:r>
            <a:r>
              <a:rPr sz="2400" spc="-5" dirty="0">
                <a:latin typeface="Georgia"/>
                <a:cs typeface="Georgia"/>
              </a:rPr>
              <a:t>realizó la primera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corrección.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Times New Roman"/>
              <a:cs typeface="Times New Roman"/>
            </a:endParaRPr>
          </a:p>
          <a:p>
            <a:pPr marL="279400" marR="5080" indent="-266700" algn="just">
              <a:lnSpc>
                <a:spcPct val="80100"/>
              </a:lnSpc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latin typeface="Georgia"/>
                <a:cs typeface="Georgia"/>
              </a:rPr>
              <a:t>Si entre ambas existiera una diferencia de </a:t>
            </a:r>
            <a:r>
              <a:rPr sz="2400" dirty="0">
                <a:latin typeface="Georgia"/>
                <a:cs typeface="Georgia"/>
              </a:rPr>
              <a:t>2 o </a:t>
            </a:r>
            <a:r>
              <a:rPr sz="2400" spc="-5" dirty="0">
                <a:latin typeface="Georgia"/>
                <a:cs typeface="Georgia"/>
              </a:rPr>
              <a:t>más  </a:t>
            </a:r>
            <a:r>
              <a:rPr sz="2400" spc="-125" dirty="0">
                <a:latin typeface="Georgia"/>
                <a:cs typeface="Georgia"/>
              </a:rPr>
              <a:t>puntos </a:t>
            </a:r>
            <a:r>
              <a:rPr sz="2400" spc="25" dirty="0">
                <a:latin typeface="Georgia"/>
                <a:cs typeface="Georgia"/>
              </a:rPr>
              <a:t>se </a:t>
            </a:r>
            <a:r>
              <a:rPr sz="2400" spc="35" dirty="0">
                <a:latin typeface="Georgia"/>
                <a:cs typeface="Georgia"/>
              </a:rPr>
              <a:t>efectuará </a:t>
            </a:r>
            <a:r>
              <a:rPr sz="2400" spc="25" dirty="0">
                <a:latin typeface="Georgia"/>
                <a:cs typeface="Georgia"/>
              </a:rPr>
              <a:t>de </a:t>
            </a:r>
            <a:r>
              <a:rPr sz="2400" spc="35" dirty="0">
                <a:latin typeface="Georgia"/>
                <a:cs typeface="Georgia"/>
              </a:rPr>
              <a:t>oficio </a:t>
            </a:r>
            <a:r>
              <a:rPr sz="2400" spc="25" dirty="0">
                <a:latin typeface="Georgia"/>
                <a:cs typeface="Georgia"/>
              </a:rPr>
              <a:t>una </a:t>
            </a:r>
            <a:r>
              <a:rPr sz="2400" spc="35" dirty="0">
                <a:latin typeface="Georgia"/>
                <a:cs typeface="Georgia"/>
              </a:rPr>
              <a:t>“tercera  </a:t>
            </a:r>
            <a:r>
              <a:rPr sz="2400" spc="40" dirty="0">
                <a:latin typeface="Georgia"/>
                <a:cs typeface="Georgia"/>
              </a:rPr>
              <a:t>corrección” </a:t>
            </a:r>
            <a:r>
              <a:rPr sz="2400" spc="50" dirty="0">
                <a:latin typeface="Georgia"/>
                <a:cs typeface="Georgia"/>
              </a:rPr>
              <a:t>por </a:t>
            </a:r>
            <a:r>
              <a:rPr sz="2400" spc="90" dirty="0">
                <a:latin typeface="Georgia"/>
                <a:cs typeface="Georgia"/>
              </a:rPr>
              <a:t>profesorado distinto </a:t>
            </a:r>
            <a:r>
              <a:rPr sz="2400" spc="50" dirty="0">
                <a:latin typeface="Georgia"/>
                <a:cs typeface="Georgia"/>
              </a:rPr>
              <a:t>al </a:t>
            </a:r>
            <a:r>
              <a:rPr sz="2400" spc="65" dirty="0">
                <a:latin typeface="Georgia"/>
                <a:cs typeface="Georgia"/>
              </a:rPr>
              <a:t>que </a:t>
            </a:r>
            <a:r>
              <a:rPr sz="2400" spc="85" dirty="0">
                <a:latin typeface="Georgia"/>
                <a:cs typeface="Georgia"/>
              </a:rPr>
              <a:t>hiciera  </a:t>
            </a:r>
            <a:r>
              <a:rPr sz="2400" spc="65" dirty="0">
                <a:latin typeface="Georgia"/>
                <a:cs typeface="Georgia"/>
              </a:rPr>
              <a:t>las </a:t>
            </a:r>
            <a:r>
              <a:rPr sz="2400" spc="100" dirty="0">
                <a:latin typeface="Georgia"/>
                <a:cs typeface="Georgia"/>
              </a:rPr>
              <a:t>anteriores</a:t>
            </a:r>
            <a:r>
              <a:rPr sz="2400" spc="5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correcciones.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279400" marR="13970" indent="-266700" algn="just">
              <a:lnSpc>
                <a:spcPts val="2320"/>
              </a:lnSpc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latin typeface="Georgia"/>
                <a:cs typeface="Georgia"/>
              </a:rPr>
              <a:t>La calificación final será la media aritmética de todas </a:t>
            </a:r>
            <a:r>
              <a:rPr sz="2400" spc="-315" dirty="0">
                <a:latin typeface="Georgia"/>
                <a:cs typeface="Georgia"/>
              </a:rPr>
              <a:t>las  </a:t>
            </a:r>
            <a:r>
              <a:rPr sz="2400" spc="-5" dirty="0">
                <a:latin typeface="Georgia"/>
                <a:cs typeface="Georgia"/>
              </a:rPr>
              <a:t>puntuaciones.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ts val="2550"/>
              </a:lnSpc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</a:t>
            </a:r>
            <a:r>
              <a:rPr sz="2000" spc="515" dirty="0">
                <a:solidFill>
                  <a:srgbClr val="828287"/>
                </a:solidFill>
                <a:latin typeface="Helvetica"/>
                <a:cs typeface="Helvetica"/>
              </a:rPr>
              <a:t> </a:t>
            </a:r>
            <a:r>
              <a:rPr sz="2400" spc="-5" dirty="0">
                <a:latin typeface="Georgia"/>
                <a:cs typeface="Georgia"/>
              </a:rPr>
              <a:t>Para la resolución de este procedimiento existe </a:t>
            </a:r>
            <a:r>
              <a:rPr sz="2400" dirty="0">
                <a:latin typeface="Georgia"/>
                <a:cs typeface="Georgia"/>
              </a:rPr>
              <a:t>un </a:t>
            </a:r>
            <a:r>
              <a:rPr sz="2400" spc="-5" dirty="0">
                <a:latin typeface="Georgia"/>
                <a:cs typeface="Georgia"/>
              </a:rPr>
              <a:t>plazo </a:t>
            </a:r>
            <a:r>
              <a:rPr sz="2400" spc="-405" dirty="0">
                <a:latin typeface="Georgia"/>
                <a:cs typeface="Georgia"/>
              </a:rPr>
              <a:t>de</a:t>
            </a:r>
            <a:endParaRPr sz="2400">
              <a:latin typeface="Georgia"/>
              <a:cs typeface="Georgia"/>
            </a:endParaRPr>
          </a:p>
          <a:p>
            <a:pPr marL="279400" marR="20955">
              <a:lnSpc>
                <a:spcPct val="79900"/>
              </a:lnSpc>
              <a:spcBef>
                <a:spcPts val="250"/>
              </a:spcBef>
              <a:tabLst>
                <a:tab pos="697230" algn="l"/>
                <a:tab pos="1598295" algn="l"/>
                <a:tab pos="3082290" algn="l"/>
                <a:tab pos="4568190" algn="l"/>
                <a:tab pos="4953635" algn="l"/>
                <a:tab pos="5986780" algn="l"/>
                <a:tab pos="6546850" algn="l"/>
                <a:tab pos="7025005" algn="l"/>
                <a:tab pos="7996555" algn="l"/>
              </a:tabLst>
            </a:pPr>
            <a:r>
              <a:rPr sz="2400" b="1" dirty="0">
                <a:latin typeface="Georgia"/>
                <a:cs typeface="Georgia"/>
              </a:rPr>
              <a:t>5	</a:t>
            </a:r>
            <a:r>
              <a:rPr sz="2400" b="1" spc="40" dirty="0">
                <a:latin typeface="Georgia"/>
                <a:cs typeface="Georgia"/>
              </a:rPr>
              <a:t>día</a:t>
            </a:r>
            <a:r>
              <a:rPr sz="2400" b="1" dirty="0">
                <a:latin typeface="Georgia"/>
                <a:cs typeface="Georgia"/>
              </a:rPr>
              <a:t>s	</a:t>
            </a:r>
            <a:r>
              <a:rPr sz="2400" b="1" spc="40" dirty="0">
                <a:latin typeface="Georgia"/>
                <a:cs typeface="Georgia"/>
              </a:rPr>
              <a:t>hábiles</a:t>
            </a:r>
            <a:r>
              <a:rPr sz="2400" dirty="0">
                <a:latin typeface="Georgia"/>
                <a:cs typeface="Georgia"/>
              </a:rPr>
              <a:t>,	</a:t>
            </a:r>
            <a:r>
              <a:rPr sz="2400" spc="40" dirty="0">
                <a:latin typeface="Georgia"/>
                <a:cs typeface="Georgia"/>
              </a:rPr>
              <a:t>contado</a:t>
            </a:r>
            <a:r>
              <a:rPr sz="2400" dirty="0">
                <a:latin typeface="Georgia"/>
                <a:cs typeface="Georgia"/>
              </a:rPr>
              <a:t>s	a	</a:t>
            </a:r>
            <a:r>
              <a:rPr sz="2400" spc="40" dirty="0">
                <a:latin typeface="Georgia"/>
                <a:cs typeface="Georgia"/>
              </a:rPr>
              <a:t>parti</a:t>
            </a:r>
            <a:r>
              <a:rPr sz="2400" dirty="0">
                <a:latin typeface="Georgia"/>
                <a:cs typeface="Georgia"/>
              </a:rPr>
              <a:t>r	</a:t>
            </a:r>
            <a:r>
              <a:rPr sz="2400" spc="40" dirty="0">
                <a:latin typeface="Georgia"/>
                <a:cs typeface="Georgia"/>
              </a:rPr>
              <a:t>d</a:t>
            </a:r>
            <a:r>
              <a:rPr sz="2400" dirty="0">
                <a:latin typeface="Georgia"/>
                <a:cs typeface="Georgia"/>
              </a:rPr>
              <a:t>e	</a:t>
            </a:r>
            <a:r>
              <a:rPr sz="2400" spc="40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a	</a:t>
            </a:r>
            <a:r>
              <a:rPr sz="2400" spc="40" dirty="0">
                <a:latin typeface="Georgia"/>
                <a:cs typeface="Georgia"/>
              </a:rPr>
              <a:t>fech</a:t>
            </a:r>
            <a:r>
              <a:rPr sz="2400" dirty="0">
                <a:latin typeface="Georgia"/>
                <a:cs typeface="Georgia"/>
              </a:rPr>
              <a:t>a	</a:t>
            </a:r>
            <a:r>
              <a:rPr sz="2400" spc="40" dirty="0">
                <a:latin typeface="Georgia"/>
                <a:cs typeface="Georgia"/>
              </a:rPr>
              <a:t>d</a:t>
            </a:r>
            <a:r>
              <a:rPr sz="2400" dirty="0">
                <a:latin typeface="Georgia"/>
                <a:cs typeface="Georgia"/>
              </a:rPr>
              <a:t>e  </a:t>
            </a:r>
            <a:r>
              <a:rPr sz="2400" spc="-5" dirty="0">
                <a:latin typeface="Georgia"/>
                <a:cs typeface="Georgia"/>
              </a:rPr>
              <a:t>finalización del plazo de</a:t>
            </a:r>
            <a:r>
              <a:rPr sz="2400" spc="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revisión.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1986" y="410846"/>
            <a:ext cx="74148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PROCEDIMIENTO </a:t>
            </a:r>
            <a:r>
              <a:rPr sz="3400" dirty="0"/>
              <a:t>DE</a:t>
            </a:r>
            <a:r>
              <a:rPr sz="3400" spc="-30" dirty="0"/>
              <a:t> </a:t>
            </a:r>
            <a:r>
              <a:rPr sz="3400" spc="-5" dirty="0"/>
              <a:t>REVISIÓN</a:t>
            </a:r>
            <a:endParaRPr sz="3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39" y="1894650"/>
            <a:ext cx="7773034" cy="403923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79400" marR="5715" indent="-266700" algn="just">
              <a:lnSpc>
                <a:spcPct val="77200"/>
              </a:lnSpc>
              <a:spcBef>
                <a:spcPts val="755"/>
              </a:spcBef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latin typeface="Georgia"/>
                <a:cs typeface="Georgia"/>
              </a:rPr>
              <a:t>Antes de efectuar la </a:t>
            </a:r>
            <a:r>
              <a:rPr sz="2400" dirty="0">
                <a:latin typeface="Georgia"/>
                <a:cs typeface="Georgia"/>
              </a:rPr>
              <a:t>revisión </a:t>
            </a:r>
            <a:r>
              <a:rPr sz="2400" b="1" dirty="0">
                <a:latin typeface="Georgia"/>
                <a:cs typeface="Georgia"/>
              </a:rPr>
              <a:t>se </a:t>
            </a:r>
            <a:r>
              <a:rPr sz="2400" b="1" spc="-5" dirty="0">
                <a:latin typeface="Georgia"/>
                <a:cs typeface="Georgia"/>
              </a:rPr>
              <a:t>comprobarán  </a:t>
            </a:r>
            <a:r>
              <a:rPr sz="2400" b="1" spc="-220" dirty="0">
                <a:latin typeface="Georgia"/>
                <a:cs typeface="Georgia"/>
              </a:rPr>
              <a:t>que </a:t>
            </a:r>
            <a:r>
              <a:rPr sz="2400" b="1" spc="-5" dirty="0">
                <a:latin typeface="Georgia"/>
                <a:cs typeface="Georgia"/>
              </a:rPr>
              <a:t>no existen errores</a:t>
            </a:r>
            <a:r>
              <a:rPr sz="2400" b="1" spc="-17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materiales</a:t>
            </a:r>
            <a:r>
              <a:rPr sz="2400" spc="-5" dirty="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279400" marR="5080" indent="-266700" algn="just">
              <a:lnSpc>
                <a:spcPts val="2320"/>
              </a:lnSpc>
              <a:spcBef>
                <a:spcPts val="5"/>
              </a:spcBef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latin typeface="Georgia"/>
                <a:cs typeface="Georgia"/>
              </a:rPr>
              <a:t>En caso de existir, se otorgará al </a:t>
            </a:r>
            <a:r>
              <a:rPr sz="2400" dirty="0">
                <a:latin typeface="Georgia"/>
                <a:cs typeface="Georgia"/>
              </a:rPr>
              <a:t>ejercicio </a:t>
            </a:r>
            <a:r>
              <a:rPr sz="2400" spc="-5" dirty="0">
                <a:latin typeface="Georgia"/>
                <a:cs typeface="Georgia"/>
              </a:rPr>
              <a:t>la  </a:t>
            </a:r>
            <a:r>
              <a:rPr sz="2400" spc="-65" dirty="0">
                <a:latin typeface="Georgia"/>
                <a:cs typeface="Georgia"/>
              </a:rPr>
              <a:t>calificación </a:t>
            </a:r>
            <a:r>
              <a:rPr sz="2400" dirty="0">
                <a:latin typeface="Georgia"/>
                <a:cs typeface="Georgia"/>
              </a:rPr>
              <a:t>que </a:t>
            </a:r>
            <a:r>
              <a:rPr sz="2400" spc="-5" dirty="0">
                <a:latin typeface="Georgia"/>
                <a:cs typeface="Georgia"/>
              </a:rPr>
              <a:t>corresponda, una </a:t>
            </a:r>
            <a:r>
              <a:rPr sz="2400" dirty="0">
                <a:latin typeface="Georgia"/>
                <a:cs typeface="Georgia"/>
              </a:rPr>
              <a:t>vez </a:t>
            </a:r>
            <a:r>
              <a:rPr sz="2400" spc="-5" dirty="0">
                <a:latin typeface="Georgia"/>
                <a:cs typeface="Georgia"/>
              </a:rPr>
              <a:t>subsanado </a:t>
            </a:r>
            <a:r>
              <a:rPr sz="2400" dirty="0">
                <a:latin typeface="Georgia"/>
                <a:cs typeface="Georgia"/>
              </a:rPr>
              <a:t>el  </a:t>
            </a:r>
            <a:r>
              <a:rPr sz="2400" spc="-5" dirty="0">
                <a:latin typeface="Georgia"/>
                <a:cs typeface="Georgia"/>
              </a:rPr>
              <a:t>error.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continuación se realizará la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revisión.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950">
              <a:latin typeface="Times New Roman"/>
              <a:cs typeface="Times New Roman"/>
            </a:endParaRPr>
          </a:p>
          <a:p>
            <a:pPr marL="279400" marR="5080" indent="-266700" algn="just">
              <a:lnSpc>
                <a:spcPct val="80100"/>
              </a:lnSpc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latin typeface="Georgia"/>
                <a:cs typeface="Georgia"/>
              </a:rPr>
              <a:t>En caso de </a:t>
            </a:r>
            <a:r>
              <a:rPr sz="2400" dirty="0">
                <a:latin typeface="Georgia"/>
                <a:cs typeface="Georgia"/>
              </a:rPr>
              <a:t>que </a:t>
            </a:r>
            <a:r>
              <a:rPr sz="2400" spc="-5" dirty="0">
                <a:latin typeface="Georgia"/>
                <a:cs typeface="Georgia"/>
              </a:rPr>
              <a:t>subsanado </a:t>
            </a:r>
            <a:r>
              <a:rPr sz="2400" dirty="0">
                <a:latin typeface="Georgia"/>
                <a:cs typeface="Georgia"/>
              </a:rPr>
              <a:t>el error </a:t>
            </a:r>
            <a:r>
              <a:rPr sz="2400" spc="-5" dirty="0">
                <a:latin typeface="Georgia"/>
                <a:cs typeface="Georgia"/>
              </a:rPr>
              <a:t>material, </a:t>
            </a:r>
            <a:r>
              <a:rPr sz="2400" spc="-114" dirty="0">
                <a:latin typeface="Georgia"/>
                <a:cs typeface="Georgia"/>
              </a:rPr>
              <a:t>resultase  </a:t>
            </a:r>
            <a:r>
              <a:rPr sz="2400" dirty="0">
                <a:latin typeface="Georgia"/>
                <a:cs typeface="Georgia"/>
              </a:rPr>
              <a:t>que </a:t>
            </a:r>
            <a:r>
              <a:rPr sz="2400" spc="-5" dirty="0">
                <a:latin typeface="Georgia"/>
                <a:cs typeface="Georgia"/>
              </a:rPr>
              <a:t>la calificación del </a:t>
            </a:r>
            <a:r>
              <a:rPr sz="2400" dirty="0">
                <a:latin typeface="Georgia"/>
                <a:cs typeface="Georgia"/>
              </a:rPr>
              <a:t>ejercicio </a:t>
            </a:r>
            <a:r>
              <a:rPr sz="2400" spc="-5" dirty="0">
                <a:latin typeface="Georgia"/>
                <a:cs typeface="Georgia"/>
              </a:rPr>
              <a:t>fuese mayor </a:t>
            </a:r>
            <a:r>
              <a:rPr sz="2400" dirty="0">
                <a:latin typeface="Georgia"/>
                <a:cs typeface="Georgia"/>
              </a:rPr>
              <a:t>que </a:t>
            </a:r>
            <a:r>
              <a:rPr sz="2400" spc="-5" dirty="0">
                <a:latin typeface="Georgia"/>
                <a:cs typeface="Georgia"/>
              </a:rPr>
              <a:t>la  resultante de haber realizado la revisión, </a:t>
            </a:r>
            <a:r>
              <a:rPr sz="2400" b="1" dirty="0">
                <a:latin typeface="Georgia"/>
                <a:cs typeface="Georgia"/>
              </a:rPr>
              <a:t>se </a:t>
            </a:r>
            <a:r>
              <a:rPr sz="2400" b="1" spc="-5" dirty="0">
                <a:latin typeface="Georgia"/>
                <a:cs typeface="Georgia"/>
              </a:rPr>
              <a:t>dejará  </a:t>
            </a:r>
            <a:r>
              <a:rPr sz="2400" b="1" dirty="0">
                <a:latin typeface="Georgia"/>
                <a:cs typeface="Georgia"/>
              </a:rPr>
              <a:t>sin </a:t>
            </a:r>
            <a:r>
              <a:rPr sz="2400" b="1" spc="-5" dirty="0">
                <a:latin typeface="Georgia"/>
                <a:cs typeface="Georgia"/>
              </a:rPr>
              <a:t>efecto esta</a:t>
            </a:r>
            <a:r>
              <a:rPr sz="2400" b="1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última</a:t>
            </a:r>
            <a:r>
              <a:rPr sz="2400" spc="-5" dirty="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2633" y="410846"/>
            <a:ext cx="555180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ERRORES</a:t>
            </a:r>
            <a:r>
              <a:rPr sz="3400" spc="-75" dirty="0"/>
              <a:t> </a:t>
            </a:r>
            <a:r>
              <a:rPr sz="3400" spc="-5" dirty="0"/>
              <a:t>MATERIALES</a:t>
            </a:r>
            <a:endParaRPr sz="3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65" y="1780350"/>
            <a:ext cx="8561705" cy="448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00"/>
              </a:lnSpc>
              <a:spcBef>
                <a:spcPts val="100"/>
              </a:spcBef>
              <a:tabLst>
                <a:tab pos="746760" algn="l"/>
                <a:tab pos="2331720" algn="l"/>
                <a:tab pos="3112135" algn="l"/>
                <a:tab pos="3521710" algn="l"/>
                <a:tab pos="4995545" algn="l"/>
                <a:tab pos="5810885" algn="l"/>
                <a:tab pos="7656195" algn="l"/>
                <a:tab pos="8314055" algn="l"/>
              </a:tabLst>
            </a:pPr>
            <a:r>
              <a:rPr sz="2000" spc="254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0" dirty="0">
                <a:solidFill>
                  <a:srgbClr val="828287"/>
                </a:solidFill>
                <a:latin typeface="Helvetica"/>
                <a:cs typeface="Helvetica"/>
              </a:rPr>
              <a:t> </a:t>
            </a:r>
            <a:r>
              <a:rPr sz="2000" spc="60" dirty="0">
                <a:solidFill>
                  <a:srgbClr val="828287"/>
                </a:solidFill>
                <a:latin typeface="Helvetica"/>
                <a:cs typeface="Helvetica"/>
              </a:rPr>
              <a:t> </a:t>
            </a:r>
            <a:r>
              <a:rPr sz="2400" spc="-5" dirty="0">
                <a:latin typeface="Georgia"/>
                <a:cs typeface="Georgia"/>
              </a:rPr>
              <a:t>E</a:t>
            </a:r>
            <a:r>
              <a:rPr sz="2400" dirty="0">
                <a:latin typeface="Georgia"/>
                <a:cs typeface="Georgia"/>
              </a:rPr>
              <a:t>l	e</a:t>
            </a:r>
            <a:r>
              <a:rPr sz="2400" spc="-5" dirty="0">
                <a:latin typeface="Georgia"/>
                <a:cs typeface="Georgia"/>
              </a:rPr>
              <a:t>st</a:t>
            </a:r>
            <a:r>
              <a:rPr sz="2400" dirty="0">
                <a:latin typeface="Georgia"/>
                <a:cs typeface="Georgia"/>
              </a:rPr>
              <a:t>u</a:t>
            </a:r>
            <a:r>
              <a:rPr sz="2400" spc="-5" dirty="0">
                <a:latin typeface="Georgia"/>
                <a:cs typeface="Georgia"/>
              </a:rPr>
              <a:t>d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ant</a:t>
            </a:r>
            <a:r>
              <a:rPr sz="2400" dirty="0">
                <a:latin typeface="Georgia"/>
                <a:cs typeface="Georgia"/>
              </a:rPr>
              <a:t>e	p</a:t>
            </a:r>
            <a:r>
              <a:rPr sz="2400" spc="-5" dirty="0">
                <a:latin typeface="Georgia"/>
                <a:cs typeface="Georgia"/>
              </a:rPr>
              <a:t>a</a:t>
            </a:r>
            <a:r>
              <a:rPr sz="2400" dirty="0">
                <a:latin typeface="Georgia"/>
                <a:cs typeface="Georgia"/>
              </a:rPr>
              <a:t>ra	el	visio</a:t>
            </a:r>
            <a:r>
              <a:rPr sz="2400" spc="-5" dirty="0">
                <a:latin typeface="Georgia"/>
                <a:cs typeface="Georgia"/>
              </a:rPr>
              <a:t>nad</a:t>
            </a:r>
            <a:r>
              <a:rPr sz="2400" dirty="0">
                <a:latin typeface="Georgia"/>
                <a:cs typeface="Georgia"/>
              </a:rPr>
              <a:t>o	</a:t>
            </a:r>
            <a:r>
              <a:rPr sz="2400" spc="-5" dirty="0">
                <a:latin typeface="Georgia"/>
                <a:cs typeface="Georgia"/>
              </a:rPr>
              <a:t>d</a:t>
            </a:r>
            <a:r>
              <a:rPr sz="2400" dirty="0">
                <a:latin typeface="Georgia"/>
                <a:cs typeface="Georgia"/>
              </a:rPr>
              <a:t>ebe	ide</a:t>
            </a:r>
            <a:r>
              <a:rPr sz="2400" spc="-5" dirty="0">
                <a:latin typeface="Georgia"/>
                <a:cs typeface="Georgia"/>
              </a:rPr>
              <a:t>nt</a:t>
            </a:r>
            <a:r>
              <a:rPr sz="2400" dirty="0">
                <a:latin typeface="Georgia"/>
                <a:cs typeface="Georgia"/>
              </a:rPr>
              <a:t>ific</a:t>
            </a:r>
            <a:r>
              <a:rPr sz="2400" spc="-5" dirty="0">
                <a:latin typeface="Georgia"/>
                <a:cs typeface="Georgia"/>
              </a:rPr>
              <a:t>a</a:t>
            </a:r>
            <a:r>
              <a:rPr sz="2400" dirty="0">
                <a:latin typeface="Georgia"/>
                <a:cs typeface="Georgia"/>
              </a:rPr>
              <a:t>r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e	con	el</a:t>
            </a:r>
            <a:endParaRPr sz="2400">
              <a:latin typeface="Georgia"/>
              <a:cs typeface="Georgia"/>
            </a:endParaRPr>
          </a:p>
          <a:p>
            <a:pPr marL="278765">
              <a:lnSpc>
                <a:spcPts val="2600"/>
              </a:lnSpc>
            </a:pPr>
            <a:r>
              <a:rPr sz="2400" b="1" dirty="0">
                <a:latin typeface="Georgia"/>
                <a:cs typeface="Georgia"/>
              </a:rPr>
              <a:t>mismo </a:t>
            </a:r>
            <a:r>
              <a:rPr sz="2400" b="1" spc="-5" dirty="0">
                <a:latin typeface="Georgia"/>
                <a:cs typeface="Georgia"/>
              </a:rPr>
              <a:t>documento </a:t>
            </a:r>
            <a:r>
              <a:rPr sz="2400" dirty="0">
                <a:latin typeface="Georgia"/>
                <a:cs typeface="Georgia"/>
              </a:rPr>
              <a:t>que </a:t>
            </a:r>
            <a:r>
              <a:rPr sz="2400" spc="-5" dirty="0">
                <a:latin typeface="Georgia"/>
                <a:cs typeface="Georgia"/>
              </a:rPr>
              <a:t>realizó la matrícula </a:t>
            </a:r>
            <a:r>
              <a:rPr sz="2400" dirty="0">
                <a:latin typeface="Georgia"/>
                <a:cs typeface="Georgia"/>
              </a:rPr>
              <a:t>en </a:t>
            </a:r>
            <a:r>
              <a:rPr sz="2400" spc="-5" dirty="0">
                <a:latin typeface="Georgia"/>
                <a:cs typeface="Georgia"/>
              </a:rPr>
              <a:t>las</a:t>
            </a:r>
            <a:r>
              <a:rPr sz="2400" spc="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Pruebas.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50">
              <a:latin typeface="Times New Roman"/>
              <a:cs typeface="Times New Roman"/>
            </a:endParaRPr>
          </a:p>
          <a:p>
            <a:pPr marL="278765" marR="5080" indent="-266700">
              <a:lnSpc>
                <a:spcPct val="77200"/>
              </a:lnSpc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latin typeface="Georgia"/>
                <a:cs typeface="Georgia"/>
              </a:rPr>
              <a:t>Durante </a:t>
            </a:r>
            <a:r>
              <a:rPr sz="2400" dirty="0">
                <a:latin typeface="Georgia"/>
                <a:cs typeface="Georgia"/>
              </a:rPr>
              <a:t>el </a:t>
            </a:r>
            <a:r>
              <a:rPr sz="2400" spc="-5" dirty="0">
                <a:latin typeface="Georgia"/>
                <a:cs typeface="Georgia"/>
              </a:rPr>
              <a:t>visionado </a:t>
            </a:r>
            <a:r>
              <a:rPr sz="2400" b="1" spc="-5" dirty="0">
                <a:latin typeface="Georgia"/>
                <a:cs typeface="Georgia"/>
              </a:rPr>
              <a:t>no </a:t>
            </a:r>
            <a:r>
              <a:rPr sz="2400" b="1" dirty="0">
                <a:latin typeface="Georgia"/>
                <a:cs typeface="Georgia"/>
              </a:rPr>
              <a:t>se </a:t>
            </a:r>
            <a:r>
              <a:rPr sz="2400" b="1" spc="-5" dirty="0">
                <a:latin typeface="Georgia"/>
                <a:cs typeface="Georgia"/>
              </a:rPr>
              <a:t>entrará </a:t>
            </a:r>
            <a:r>
              <a:rPr sz="2400" b="1" dirty="0">
                <a:latin typeface="Georgia"/>
                <a:cs typeface="Georgia"/>
              </a:rPr>
              <a:t>en </a:t>
            </a:r>
            <a:r>
              <a:rPr sz="2400" b="1" spc="-5" dirty="0">
                <a:latin typeface="Georgia"/>
                <a:cs typeface="Georgia"/>
              </a:rPr>
              <a:t>discusión  </a:t>
            </a:r>
            <a:r>
              <a:rPr sz="2400" b="1" spc="-120" dirty="0">
                <a:latin typeface="Georgia"/>
                <a:cs typeface="Georgia"/>
              </a:rPr>
              <a:t>sobre </a:t>
            </a:r>
            <a:r>
              <a:rPr sz="2400" b="1" dirty="0">
                <a:latin typeface="Georgia"/>
                <a:cs typeface="Georgia"/>
              </a:rPr>
              <a:t>el </a:t>
            </a:r>
            <a:r>
              <a:rPr sz="2400" b="1" spc="-5" dirty="0">
                <a:latin typeface="Georgia"/>
                <a:cs typeface="Georgia"/>
              </a:rPr>
              <a:t>contenido </a:t>
            </a:r>
            <a:r>
              <a:rPr sz="2400" b="1" dirty="0">
                <a:latin typeface="Georgia"/>
                <a:cs typeface="Georgia"/>
              </a:rPr>
              <a:t>del </a:t>
            </a:r>
            <a:r>
              <a:rPr sz="2400" b="1" spc="-5" dirty="0">
                <a:latin typeface="Georgia"/>
                <a:cs typeface="Georgia"/>
              </a:rPr>
              <a:t>ejercicio </a:t>
            </a:r>
            <a:r>
              <a:rPr sz="2400" dirty="0">
                <a:latin typeface="Georgia"/>
                <a:cs typeface="Georgia"/>
              </a:rPr>
              <a:t>que </a:t>
            </a:r>
            <a:r>
              <a:rPr sz="2400" spc="-5" dirty="0">
                <a:latin typeface="Georgia"/>
                <a:cs typeface="Georgia"/>
              </a:rPr>
              <a:t>se esté</a:t>
            </a:r>
            <a:r>
              <a:rPr sz="2400" spc="114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visionando.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278765" marR="5080" indent="-266700">
              <a:lnSpc>
                <a:spcPts val="2320"/>
              </a:lnSpc>
              <a:tabLst>
                <a:tab pos="708025" algn="l"/>
                <a:tab pos="2254885" algn="l"/>
                <a:tab pos="3277870" algn="l"/>
                <a:tab pos="3822700" algn="l"/>
                <a:tab pos="5268595" algn="l"/>
                <a:tab pos="6011545" algn="l"/>
                <a:tab pos="7232650" algn="l"/>
                <a:tab pos="8109584" algn="l"/>
              </a:tabLst>
            </a:pPr>
            <a:r>
              <a:rPr sz="2000" spc="254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0" dirty="0">
                <a:solidFill>
                  <a:srgbClr val="828287"/>
                </a:solidFill>
                <a:latin typeface="Helvetica"/>
                <a:cs typeface="Helvetica"/>
              </a:rPr>
              <a:t> </a:t>
            </a:r>
            <a:r>
              <a:rPr sz="2000" spc="60" dirty="0">
                <a:solidFill>
                  <a:srgbClr val="828287"/>
                </a:solidFill>
                <a:latin typeface="Helvetica"/>
                <a:cs typeface="Helvetica"/>
              </a:rPr>
              <a:t> </a:t>
            </a:r>
            <a:r>
              <a:rPr sz="2400" spc="-5" dirty="0">
                <a:latin typeface="Georgia"/>
                <a:cs typeface="Georgia"/>
              </a:rPr>
              <a:t>E</a:t>
            </a:r>
            <a:r>
              <a:rPr sz="2400" dirty="0">
                <a:latin typeface="Georgia"/>
                <a:cs typeface="Georgia"/>
              </a:rPr>
              <a:t>l	e</a:t>
            </a:r>
            <a:r>
              <a:rPr sz="2400" spc="-5" dirty="0">
                <a:latin typeface="Georgia"/>
                <a:cs typeface="Georgia"/>
              </a:rPr>
              <a:t>st</a:t>
            </a:r>
            <a:r>
              <a:rPr sz="2400" dirty="0">
                <a:latin typeface="Georgia"/>
                <a:cs typeface="Georgia"/>
              </a:rPr>
              <a:t>u</a:t>
            </a:r>
            <a:r>
              <a:rPr sz="2400" spc="-5" dirty="0">
                <a:latin typeface="Georgia"/>
                <a:cs typeface="Georgia"/>
              </a:rPr>
              <a:t>d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ant</a:t>
            </a:r>
            <a:r>
              <a:rPr sz="2400" dirty="0">
                <a:latin typeface="Georgia"/>
                <a:cs typeface="Georgia"/>
              </a:rPr>
              <a:t>e	</a:t>
            </a:r>
            <a:r>
              <a:rPr sz="2400" spc="-5" dirty="0">
                <a:latin typeface="Georgia"/>
                <a:cs typeface="Georgia"/>
              </a:rPr>
              <a:t>t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nd</a:t>
            </a:r>
            <a:r>
              <a:rPr sz="2400" dirty="0">
                <a:latin typeface="Georgia"/>
                <a:cs typeface="Georgia"/>
              </a:rPr>
              <a:t>rá	</a:t>
            </a:r>
            <a:r>
              <a:rPr sz="2400" b="1" spc="-5" dirty="0">
                <a:latin typeface="Georgia"/>
                <a:cs typeface="Georgia"/>
              </a:rPr>
              <a:t>2</a:t>
            </a:r>
            <a:r>
              <a:rPr sz="2400" b="1" dirty="0">
                <a:latin typeface="Georgia"/>
                <a:cs typeface="Georgia"/>
              </a:rPr>
              <a:t>0	</a:t>
            </a:r>
            <a:r>
              <a:rPr sz="2400" b="1" spc="-5" dirty="0">
                <a:latin typeface="Georgia"/>
                <a:cs typeface="Georgia"/>
              </a:rPr>
              <a:t>minu</a:t>
            </a:r>
            <a:r>
              <a:rPr sz="2400" b="1" dirty="0">
                <a:latin typeface="Georgia"/>
                <a:cs typeface="Georgia"/>
              </a:rPr>
              <a:t>t</a:t>
            </a:r>
            <a:r>
              <a:rPr sz="2400" b="1" spc="-5" dirty="0">
                <a:latin typeface="Georgia"/>
                <a:cs typeface="Georgia"/>
              </a:rPr>
              <a:t>o</a:t>
            </a:r>
            <a:r>
              <a:rPr sz="2400" b="1" dirty="0">
                <a:latin typeface="Georgia"/>
                <a:cs typeface="Georgia"/>
              </a:rPr>
              <a:t>s	</a:t>
            </a:r>
            <a:r>
              <a:rPr sz="2400" dirty="0">
                <a:latin typeface="Georgia"/>
                <a:cs typeface="Georgia"/>
              </a:rPr>
              <a:t>p</a:t>
            </a:r>
            <a:r>
              <a:rPr sz="2400" spc="-5" dirty="0">
                <a:latin typeface="Georgia"/>
                <a:cs typeface="Georgia"/>
              </a:rPr>
              <a:t>a</a:t>
            </a:r>
            <a:r>
              <a:rPr sz="2400" dirty="0">
                <a:latin typeface="Georgia"/>
                <a:cs typeface="Georgia"/>
              </a:rPr>
              <a:t>ra	visio</a:t>
            </a:r>
            <a:r>
              <a:rPr sz="2400" spc="-5" dirty="0">
                <a:latin typeface="Georgia"/>
                <a:cs typeface="Georgia"/>
              </a:rPr>
              <a:t>na</a:t>
            </a:r>
            <a:r>
              <a:rPr sz="2400" dirty="0">
                <a:latin typeface="Georgia"/>
                <a:cs typeface="Georgia"/>
              </a:rPr>
              <a:t>r	</a:t>
            </a:r>
            <a:r>
              <a:rPr sz="2400" spc="-5" dirty="0">
                <a:latin typeface="Georgia"/>
                <a:cs typeface="Georgia"/>
              </a:rPr>
              <a:t>t</a:t>
            </a:r>
            <a:r>
              <a:rPr sz="2400" dirty="0">
                <a:latin typeface="Georgia"/>
                <a:cs typeface="Georgia"/>
              </a:rPr>
              <a:t>o</a:t>
            </a:r>
            <a:r>
              <a:rPr sz="2400" spc="-5" dirty="0">
                <a:latin typeface="Georgia"/>
                <a:cs typeface="Georgia"/>
              </a:rPr>
              <a:t>d</a:t>
            </a:r>
            <a:r>
              <a:rPr sz="2400" dirty="0">
                <a:latin typeface="Georgia"/>
                <a:cs typeface="Georgia"/>
              </a:rPr>
              <a:t>os	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us  </a:t>
            </a:r>
            <a:r>
              <a:rPr sz="2400" spc="-5" dirty="0">
                <a:latin typeface="Georgia"/>
                <a:cs typeface="Georgia"/>
              </a:rPr>
              <a:t>ejercicios.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ts val="2600"/>
              </a:lnSpc>
              <a:spcBef>
                <a:spcPts val="5"/>
              </a:spcBef>
              <a:tabLst>
                <a:tab pos="920750" algn="l"/>
                <a:tab pos="2042795" algn="l"/>
                <a:tab pos="3376929" algn="l"/>
                <a:tab pos="4683125" algn="l"/>
                <a:tab pos="5856605" algn="l"/>
                <a:tab pos="6418580" algn="l"/>
              </a:tabLst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</a:t>
            </a:r>
            <a:r>
              <a:rPr sz="2000" spc="60" dirty="0">
                <a:solidFill>
                  <a:srgbClr val="828287"/>
                </a:solidFill>
                <a:latin typeface="Helvetica"/>
                <a:cs typeface="Helvetica"/>
              </a:rPr>
              <a:t> </a:t>
            </a:r>
            <a:r>
              <a:rPr sz="2400" b="1" dirty="0">
                <a:latin typeface="Georgia"/>
                <a:cs typeface="Georgia"/>
              </a:rPr>
              <a:t>No	</a:t>
            </a:r>
            <a:r>
              <a:rPr sz="2400" b="1" spc="-5" dirty="0">
                <a:latin typeface="Georgia"/>
                <a:cs typeface="Georgia"/>
              </a:rPr>
              <a:t>podrá	utilizar	ningún	medio	</a:t>
            </a:r>
            <a:r>
              <a:rPr sz="2400" b="1" dirty="0">
                <a:latin typeface="Georgia"/>
                <a:cs typeface="Georgia"/>
              </a:rPr>
              <a:t>de	</a:t>
            </a:r>
            <a:r>
              <a:rPr sz="2400" b="1" spc="-5" dirty="0">
                <a:latin typeface="Georgia"/>
                <a:cs typeface="Georgia"/>
              </a:rPr>
              <a:t>reproducción</a:t>
            </a:r>
            <a:endParaRPr sz="2400">
              <a:latin typeface="Georgia"/>
              <a:cs typeface="Georgia"/>
            </a:endParaRPr>
          </a:p>
          <a:p>
            <a:pPr marL="278765">
              <a:lnSpc>
                <a:spcPts val="2600"/>
              </a:lnSpc>
            </a:pPr>
            <a:r>
              <a:rPr sz="2400" spc="-5" dirty="0">
                <a:latin typeface="Georgia"/>
                <a:cs typeface="Georgia"/>
              </a:rPr>
              <a:t>aunque sí podrá tomar notas </a:t>
            </a:r>
            <a:r>
              <a:rPr sz="2400" dirty="0">
                <a:latin typeface="Georgia"/>
                <a:cs typeface="Georgia"/>
              </a:rPr>
              <a:t>en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papel.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latin typeface="Georgia"/>
                <a:cs typeface="Georgia"/>
              </a:rPr>
              <a:t>Podrá asistir </a:t>
            </a:r>
            <a:r>
              <a:rPr sz="2400" b="1" spc="-5" dirty="0">
                <a:latin typeface="Georgia"/>
                <a:cs typeface="Georgia"/>
              </a:rPr>
              <a:t>acompañado </a:t>
            </a:r>
            <a:r>
              <a:rPr sz="2400" b="1" dirty="0">
                <a:latin typeface="Georgia"/>
                <a:cs typeface="Georgia"/>
              </a:rPr>
              <a:t>de </a:t>
            </a:r>
            <a:r>
              <a:rPr sz="2400" b="1" spc="-5" dirty="0">
                <a:latin typeface="Georgia"/>
                <a:cs typeface="Georgia"/>
              </a:rPr>
              <a:t>solo una</a:t>
            </a:r>
            <a:r>
              <a:rPr sz="2400" b="1" spc="-6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persona</a:t>
            </a:r>
            <a:r>
              <a:rPr sz="2400" spc="-5" dirty="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0310" y="410846"/>
            <a:ext cx="49980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NORMAS</a:t>
            </a:r>
            <a:r>
              <a:rPr sz="3400" spc="-50" dirty="0"/>
              <a:t> </a:t>
            </a:r>
            <a:r>
              <a:rPr sz="3400" spc="-5" dirty="0"/>
              <a:t>VISIONADO</a:t>
            </a:r>
            <a:endParaRPr sz="3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230" y="410846"/>
            <a:ext cx="75596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PROCEDIMIENTO </a:t>
            </a:r>
            <a:r>
              <a:rPr sz="3400" dirty="0"/>
              <a:t>DE</a:t>
            </a:r>
            <a:r>
              <a:rPr sz="3400" spc="-25" dirty="0"/>
              <a:t> </a:t>
            </a:r>
            <a:r>
              <a:rPr sz="3400" spc="-5" dirty="0"/>
              <a:t>ADMISIÓN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380365" y="1560195"/>
            <a:ext cx="7970520" cy="4478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8765" marR="116839" indent="-266700">
              <a:lnSpc>
                <a:spcPct val="99700"/>
              </a:lnSpc>
              <a:spcBef>
                <a:spcPts val="110"/>
              </a:spcBef>
            </a:pPr>
            <a:r>
              <a:rPr sz="2350" spc="14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800" spc="-5" dirty="0">
                <a:latin typeface="Georgia"/>
                <a:cs typeface="Georgia"/>
              </a:rPr>
              <a:t>La solicitud de admisión, conocida </a:t>
            </a:r>
            <a:r>
              <a:rPr sz="2800" dirty="0">
                <a:latin typeface="Georgia"/>
                <a:cs typeface="Georgia"/>
              </a:rPr>
              <a:t>como  </a:t>
            </a:r>
            <a:r>
              <a:rPr sz="2800" spc="-5" dirty="0">
                <a:latin typeface="Georgia"/>
                <a:cs typeface="Georgia"/>
              </a:rPr>
              <a:t>preinscripción, se realizará on-line </a:t>
            </a:r>
            <a:r>
              <a:rPr sz="2800" dirty="0">
                <a:latin typeface="Georgia"/>
                <a:cs typeface="Georgia"/>
              </a:rPr>
              <a:t>a </a:t>
            </a:r>
            <a:r>
              <a:rPr sz="2800" spc="-5" dirty="0">
                <a:latin typeface="Georgia"/>
                <a:cs typeface="Georgia"/>
              </a:rPr>
              <a:t>través de la  web</a:t>
            </a:r>
            <a:endParaRPr sz="2800">
              <a:latin typeface="Georgia"/>
              <a:cs typeface="Georgia"/>
            </a:endParaRPr>
          </a:p>
          <a:p>
            <a:pPr marL="278765" marR="2392045">
              <a:lnSpc>
                <a:spcPts val="3400"/>
              </a:lnSpc>
              <a:spcBef>
                <a:spcPts val="20"/>
              </a:spcBef>
            </a:pPr>
            <a:r>
              <a:rPr sz="2800" u="heavy" spc="-5" dirty="0">
                <a:solidFill>
                  <a:srgbClr val="67AABF"/>
                </a:solidFill>
                <a:uFill>
                  <a:solidFill>
                    <a:srgbClr val="78B8CB"/>
                  </a:solidFill>
                </a:uFill>
                <a:latin typeface="Georgia"/>
                <a:cs typeface="Georgia"/>
                <a:hlinkClick r:id="rId2"/>
              </a:rPr>
              <a:t>http://www.juntadeandalucia.es/ </a:t>
            </a:r>
            <a:r>
              <a:rPr sz="2800" spc="-5" dirty="0">
                <a:solidFill>
                  <a:srgbClr val="67AABF"/>
                </a:solidFill>
                <a:latin typeface="Georgia"/>
                <a:cs typeface="Georgia"/>
              </a:rPr>
              <a:t> </a:t>
            </a:r>
            <a:r>
              <a:rPr sz="2800" u="heavy" spc="-5" dirty="0">
                <a:solidFill>
                  <a:srgbClr val="67AABF"/>
                </a:solidFill>
                <a:uFill>
                  <a:solidFill>
                    <a:srgbClr val="78B8CB"/>
                  </a:solidFill>
                </a:uFill>
                <a:latin typeface="Georgia"/>
                <a:cs typeface="Georgia"/>
              </a:rPr>
              <a:t>economiayconocimiento/sguit/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00">
              <a:latin typeface="Times New Roman"/>
              <a:cs typeface="Times New Roman"/>
            </a:endParaRPr>
          </a:p>
          <a:p>
            <a:pPr marL="278765" marR="5080" indent="-266700">
              <a:lnSpc>
                <a:spcPts val="3329"/>
              </a:lnSpc>
            </a:pPr>
            <a:r>
              <a:rPr sz="2350" spc="14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800" spc="-5" dirty="0">
                <a:latin typeface="Georgia"/>
                <a:cs typeface="Georgia"/>
              </a:rPr>
              <a:t>Fechas provisionales de solicitud: </a:t>
            </a:r>
            <a:r>
              <a:rPr sz="2800" spc="-5" dirty="0">
                <a:solidFill>
                  <a:srgbClr val="C00000"/>
                </a:solidFill>
                <a:latin typeface="Georgia"/>
                <a:cs typeface="Georgia"/>
              </a:rPr>
              <a:t>(pendientes</a:t>
            </a:r>
            <a:r>
              <a:rPr sz="2800" spc="-3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spc="-600" dirty="0">
                <a:solidFill>
                  <a:srgbClr val="C00000"/>
                </a:solidFill>
                <a:latin typeface="Georgia"/>
                <a:cs typeface="Georgia"/>
              </a:rPr>
              <a:t>de  </a:t>
            </a:r>
            <a:r>
              <a:rPr sz="2800" spc="-5" dirty="0">
                <a:solidFill>
                  <a:srgbClr val="C00000"/>
                </a:solidFill>
                <a:latin typeface="Georgia"/>
                <a:cs typeface="Georgia"/>
              </a:rPr>
              <a:t>publicación)</a:t>
            </a:r>
            <a:endParaRPr sz="2800">
              <a:latin typeface="Georgia"/>
              <a:cs typeface="Georgia"/>
            </a:endParaRPr>
          </a:p>
          <a:p>
            <a:pPr marL="278765">
              <a:lnSpc>
                <a:spcPct val="100000"/>
              </a:lnSpc>
              <a:spcBef>
                <a:spcPts val="509"/>
              </a:spcBef>
            </a:pPr>
            <a:r>
              <a:rPr sz="1650" spc="47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650" spc="475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1650" spc="-185" dirty="0">
                <a:solidFill>
                  <a:srgbClr val="B5C29B"/>
                </a:solidFill>
                <a:latin typeface="Helvetica"/>
                <a:cs typeface="Helvetica"/>
              </a:rPr>
              <a:t>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Fase Ordinaria: </a:t>
            </a: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Del 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22 de </a:t>
            </a: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junio 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al 5 de </a:t>
            </a: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julio.</a:t>
            </a:r>
            <a:endParaRPr sz="2400">
              <a:latin typeface="Georgia"/>
              <a:cs typeface="Georgia"/>
            </a:endParaRPr>
          </a:p>
          <a:p>
            <a:pPr marL="278765">
              <a:lnSpc>
                <a:spcPct val="100000"/>
              </a:lnSpc>
              <a:spcBef>
                <a:spcPts val="520"/>
              </a:spcBef>
            </a:pPr>
            <a:r>
              <a:rPr sz="1650" spc="47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650" spc="475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1650" spc="-180" dirty="0">
                <a:solidFill>
                  <a:srgbClr val="B5C29B"/>
                </a:solidFill>
                <a:latin typeface="Helvetica"/>
                <a:cs typeface="Helvetica"/>
              </a:rPr>
              <a:t>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Fase extraordinaria: </a:t>
            </a: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Del 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21 al 24 de </a:t>
            </a: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septiembre.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8765" marR="5080" indent="-266700" algn="just">
              <a:lnSpc>
                <a:spcPct val="99700"/>
              </a:lnSpc>
              <a:spcBef>
                <a:spcPts val="110"/>
              </a:spcBef>
            </a:pPr>
            <a:r>
              <a:rPr sz="2350" spc="140" dirty="0">
                <a:solidFill>
                  <a:srgbClr val="996666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AA7A79"/>
                </a:solidFill>
                <a:latin typeface="Helvetica"/>
                <a:cs typeface="Helvetica"/>
              </a:rPr>
              <a:t>  </a:t>
            </a:r>
            <a:r>
              <a:rPr spc="-5" dirty="0"/>
              <a:t>Para las universidades situadas </a:t>
            </a:r>
            <a:r>
              <a:rPr dirty="0"/>
              <a:t>fuera </a:t>
            </a:r>
            <a:r>
              <a:rPr spc="-5" dirty="0"/>
              <a:t>de</a:t>
            </a:r>
            <a:r>
              <a:rPr spc="-130" dirty="0"/>
              <a:t> </a:t>
            </a:r>
            <a:r>
              <a:rPr spc="-125" dirty="0"/>
              <a:t>Andalucía,  </a:t>
            </a:r>
            <a:r>
              <a:rPr spc="-5" dirty="0"/>
              <a:t>se deberá consultar </a:t>
            </a:r>
            <a:r>
              <a:rPr dirty="0"/>
              <a:t>el </a:t>
            </a:r>
            <a:r>
              <a:rPr spc="-5" dirty="0"/>
              <a:t>procedimiento de admisión  </a:t>
            </a:r>
            <a:r>
              <a:rPr dirty="0"/>
              <a:t>en </a:t>
            </a:r>
            <a:r>
              <a:rPr spc="-5" dirty="0"/>
              <a:t>sus respectivas</a:t>
            </a:r>
            <a:r>
              <a:rPr spc="-15" dirty="0"/>
              <a:t> </a:t>
            </a:r>
            <a:r>
              <a:rPr spc="-5" dirty="0"/>
              <a:t>webs.</a:t>
            </a:r>
            <a:endParaRPr sz="235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50" spc="140" dirty="0">
                <a:solidFill>
                  <a:srgbClr val="996666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AA7A79"/>
                </a:solidFill>
                <a:latin typeface="Helvetica"/>
                <a:cs typeface="Helvetica"/>
              </a:rPr>
              <a:t> </a:t>
            </a:r>
            <a:r>
              <a:rPr sz="2350" spc="-235" dirty="0">
                <a:solidFill>
                  <a:srgbClr val="AA7A79"/>
                </a:solidFill>
                <a:latin typeface="Helvetica"/>
                <a:cs typeface="Helvetica"/>
              </a:rPr>
              <a:t> </a:t>
            </a:r>
            <a:r>
              <a:rPr spc="-5" dirty="0"/>
              <a:t>En</a:t>
            </a:r>
            <a:r>
              <a:rPr spc="140" dirty="0"/>
              <a:t> </a:t>
            </a:r>
            <a:r>
              <a:rPr dirty="0"/>
              <a:t>el</a:t>
            </a:r>
            <a:r>
              <a:rPr spc="140" dirty="0"/>
              <a:t> </a:t>
            </a:r>
            <a:r>
              <a:rPr spc="-5" dirty="0"/>
              <a:t>caso</a:t>
            </a:r>
            <a:r>
              <a:rPr spc="140" dirty="0"/>
              <a:t> </a:t>
            </a:r>
            <a:r>
              <a:rPr spc="-5" dirty="0"/>
              <a:t>de</a:t>
            </a:r>
            <a:r>
              <a:rPr spc="140" dirty="0"/>
              <a:t> </a:t>
            </a:r>
            <a:r>
              <a:rPr dirty="0"/>
              <a:t>que</a:t>
            </a:r>
            <a:r>
              <a:rPr spc="140" dirty="0"/>
              <a:t> </a:t>
            </a:r>
            <a:r>
              <a:rPr spc="-5" dirty="0"/>
              <a:t>se</a:t>
            </a:r>
            <a:r>
              <a:rPr spc="140" dirty="0"/>
              <a:t> </a:t>
            </a:r>
            <a:r>
              <a:rPr spc="-5" dirty="0"/>
              <a:t>haya</a:t>
            </a:r>
            <a:r>
              <a:rPr spc="140" dirty="0"/>
              <a:t> </a:t>
            </a:r>
            <a:r>
              <a:rPr spc="-5" dirty="0"/>
              <a:t>solicitado</a:t>
            </a:r>
            <a:r>
              <a:rPr spc="140" dirty="0"/>
              <a:t> </a:t>
            </a:r>
            <a:r>
              <a:rPr dirty="0"/>
              <a:t>revisión</a:t>
            </a:r>
            <a:r>
              <a:rPr spc="140" dirty="0"/>
              <a:t> </a:t>
            </a:r>
            <a:r>
              <a:rPr spc="-5" dirty="0"/>
              <a:t>de</a:t>
            </a:r>
            <a:r>
              <a:rPr spc="140" dirty="0"/>
              <a:t> </a:t>
            </a:r>
            <a:r>
              <a:rPr spc="-375" dirty="0"/>
              <a:t>las</a:t>
            </a:r>
            <a:endParaRPr sz="2350">
              <a:latin typeface="Helvetica"/>
              <a:cs typeface="Helvetic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064" y="4290695"/>
            <a:ext cx="7476490" cy="87121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  <a:tabLst>
                <a:tab pos="2529205" algn="l"/>
                <a:tab pos="3115310" algn="l"/>
                <a:tab pos="3169285" algn="l"/>
                <a:tab pos="4225925" algn="l"/>
                <a:tab pos="4839970" algn="l"/>
                <a:tab pos="5019675" algn="l"/>
                <a:tab pos="5861685" algn="l"/>
                <a:tab pos="6844665" algn="l"/>
              </a:tabLst>
            </a:pPr>
            <a:r>
              <a:rPr sz="2800" spc="250" dirty="0">
                <a:latin typeface="Georgia"/>
                <a:cs typeface="Georgia"/>
              </a:rPr>
              <a:t>imprescindible	</a:t>
            </a:r>
            <a:r>
              <a:rPr sz="2800" spc="200" dirty="0">
                <a:latin typeface="Georgia"/>
                <a:cs typeface="Georgia"/>
              </a:rPr>
              <a:t>para	</a:t>
            </a:r>
            <a:r>
              <a:rPr sz="2800" spc="130" dirty="0">
                <a:latin typeface="Georgia"/>
                <a:cs typeface="Georgia"/>
              </a:rPr>
              <a:t>la	</a:t>
            </a:r>
            <a:r>
              <a:rPr sz="2800" spc="235" dirty="0">
                <a:latin typeface="Georgia"/>
                <a:cs typeface="Georgia"/>
              </a:rPr>
              <a:t>admisión	</a:t>
            </a:r>
            <a:r>
              <a:rPr sz="2800" spc="130" dirty="0">
                <a:latin typeface="Georgia"/>
                <a:cs typeface="Georgia"/>
              </a:rPr>
              <a:t>en  </a:t>
            </a:r>
            <a:r>
              <a:rPr sz="2800" dirty="0">
                <a:latin typeface="Georgia"/>
                <a:cs typeface="Georgia"/>
              </a:rPr>
              <a:t>Universidades	de		Andalucía		que	</a:t>
            </a:r>
            <a:r>
              <a:rPr sz="2800" b="1" dirty="0">
                <a:latin typeface="Georgia"/>
                <a:cs typeface="Georgia"/>
              </a:rPr>
              <a:t>presen</a:t>
            </a:r>
            <a:r>
              <a:rPr sz="2800" b="1" spc="0" dirty="0">
                <a:latin typeface="Georgia"/>
                <a:cs typeface="Georgia"/>
              </a:rPr>
              <a:t>t</a:t>
            </a:r>
            <a:r>
              <a:rPr sz="2800" b="1" dirty="0">
                <a:latin typeface="Georgia"/>
                <a:cs typeface="Georgia"/>
              </a:rPr>
              <a:t>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064" y="3858895"/>
            <a:ext cx="8114030" cy="130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9370" algn="r">
              <a:lnSpc>
                <a:spcPct val="100000"/>
              </a:lnSpc>
              <a:spcBef>
                <a:spcPts val="100"/>
              </a:spcBef>
              <a:tabLst>
                <a:tab pos="2687320" algn="l"/>
                <a:tab pos="3699510" algn="l"/>
                <a:tab pos="5520055" algn="l"/>
                <a:tab pos="7712709" algn="l"/>
              </a:tabLst>
            </a:pPr>
            <a:r>
              <a:rPr sz="2800" spc="110" dirty="0">
                <a:latin typeface="Georgia"/>
                <a:cs typeface="Georgia"/>
              </a:rPr>
              <a:t>calificaciones</a:t>
            </a:r>
            <a:r>
              <a:rPr sz="2800" dirty="0">
                <a:latin typeface="Georgia"/>
                <a:cs typeface="Georgia"/>
              </a:rPr>
              <a:t>,	</a:t>
            </a:r>
            <a:r>
              <a:rPr sz="2800" b="1" spc="110" dirty="0">
                <a:latin typeface="Georgia"/>
                <a:cs typeface="Georgia"/>
              </a:rPr>
              <a:t>aú</a:t>
            </a:r>
            <a:r>
              <a:rPr sz="2800" b="1" dirty="0">
                <a:latin typeface="Georgia"/>
                <a:cs typeface="Georgia"/>
              </a:rPr>
              <a:t>n	</a:t>
            </a:r>
            <a:r>
              <a:rPr sz="2800" b="1" spc="110" dirty="0">
                <a:latin typeface="Georgia"/>
                <a:cs typeface="Georgia"/>
              </a:rPr>
              <a:t>es</a:t>
            </a:r>
            <a:r>
              <a:rPr sz="2800" b="1" spc="114" dirty="0">
                <a:latin typeface="Georgia"/>
                <a:cs typeface="Georgia"/>
              </a:rPr>
              <a:t>t</a:t>
            </a:r>
            <a:r>
              <a:rPr sz="2800" b="1" spc="110" dirty="0">
                <a:latin typeface="Georgia"/>
                <a:cs typeface="Georgia"/>
              </a:rPr>
              <a:t>and</a:t>
            </a:r>
            <a:r>
              <a:rPr sz="2800" b="1" dirty="0">
                <a:latin typeface="Georgia"/>
                <a:cs typeface="Georgia"/>
              </a:rPr>
              <a:t>o	</a:t>
            </a:r>
            <a:r>
              <a:rPr sz="2800" b="1" spc="110" dirty="0">
                <a:latin typeface="Georgia"/>
                <a:cs typeface="Georgia"/>
              </a:rPr>
              <a:t>suspens</a:t>
            </a:r>
            <a:r>
              <a:rPr sz="2800" b="1" spc="105" dirty="0">
                <a:latin typeface="Georgia"/>
                <a:cs typeface="Georgia"/>
              </a:rPr>
              <a:t>o</a:t>
            </a:r>
            <a:r>
              <a:rPr sz="2800" dirty="0">
                <a:latin typeface="Georgia"/>
                <a:cs typeface="Georgia"/>
              </a:rPr>
              <a:t>,	</a:t>
            </a:r>
            <a:r>
              <a:rPr sz="2800" spc="110" dirty="0">
                <a:latin typeface="Georgia"/>
                <a:cs typeface="Georgia"/>
              </a:rPr>
              <a:t>e</a:t>
            </a:r>
            <a:r>
              <a:rPr sz="2800" dirty="0">
                <a:latin typeface="Georgia"/>
                <a:cs typeface="Georgia"/>
              </a:rPr>
              <a:t>s</a:t>
            </a:r>
            <a:endParaRPr sz="2800">
              <a:latin typeface="Georgia"/>
              <a:cs typeface="Georgia"/>
            </a:endParaRPr>
          </a:p>
          <a:p>
            <a:pPr marR="5080" algn="r">
              <a:lnSpc>
                <a:spcPts val="3329"/>
              </a:lnSpc>
              <a:spcBef>
                <a:spcPts val="40"/>
              </a:spcBef>
            </a:pPr>
            <a:r>
              <a:rPr sz="2800" spc="275" dirty="0">
                <a:latin typeface="Georgia"/>
                <a:cs typeface="Georgia"/>
              </a:rPr>
              <a:t>la</a:t>
            </a:r>
            <a:r>
              <a:rPr sz="2800" dirty="0">
                <a:latin typeface="Georgia"/>
                <a:cs typeface="Georgia"/>
              </a:rPr>
              <a:t>s</a:t>
            </a:r>
            <a:r>
              <a:rPr sz="2800" spc="-400" dirty="0">
                <a:latin typeface="Georgia"/>
                <a:cs typeface="Georgia"/>
              </a:rPr>
              <a:t> </a:t>
            </a:r>
            <a:endParaRPr sz="2800">
              <a:latin typeface="Georgia"/>
              <a:cs typeface="Georgia"/>
            </a:endParaRPr>
          </a:p>
          <a:p>
            <a:pPr marR="38735" algn="r">
              <a:lnSpc>
                <a:spcPts val="3329"/>
              </a:lnSpc>
            </a:pPr>
            <a:r>
              <a:rPr sz="2800" b="1" dirty="0">
                <a:latin typeface="Georgia"/>
                <a:cs typeface="Georgia"/>
              </a:rPr>
              <a:t>la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064" y="5141595"/>
            <a:ext cx="8078470" cy="87121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  <a:tabLst>
                <a:tab pos="1813560" algn="l"/>
                <a:tab pos="2465705" algn="l"/>
                <a:tab pos="4391660" algn="l"/>
                <a:tab pos="7616825" algn="l"/>
              </a:tabLst>
            </a:pPr>
            <a:r>
              <a:rPr sz="2800" b="1" dirty="0">
                <a:latin typeface="Georgia"/>
                <a:cs typeface="Georgia"/>
              </a:rPr>
              <a:t>s</a:t>
            </a:r>
            <a:r>
              <a:rPr sz="2800" b="1" spc="-5" dirty="0">
                <a:latin typeface="Georgia"/>
                <a:cs typeface="Georgia"/>
              </a:rPr>
              <a:t>oli</a:t>
            </a:r>
            <a:r>
              <a:rPr sz="2800" b="1" dirty="0">
                <a:latin typeface="Georgia"/>
                <a:cs typeface="Georgia"/>
              </a:rPr>
              <a:t>c</a:t>
            </a:r>
            <a:r>
              <a:rPr sz="2800" b="1" spc="-5" dirty="0">
                <a:latin typeface="Georgia"/>
                <a:cs typeface="Georgia"/>
              </a:rPr>
              <a:t>i</a:t>
            </a:r>
            <a:r>
              <a:rPr sz="2800" b="1" dirty="0">
                <a:latin typeface="Georgia"/>
                <a:cs typeface="Georgia"/>
              </a:rPr>
              <a:t>tud	de	ad</a:t>
            </a:r>
            <a:r>
              <a:rPr sz="2800" b="1" spc="-5" dirty="0">
                <a:latin typeface="Georgia"/>
                <a:cs typeface="Georgia"/>
              </a:rPr>
              <a:t>mi</a:t>
            </a:r>
            <a:r>
              <a:rPr sz="2800" b="1" dirty="0">
                <a:latin typeface="Georgia"/>
                <a:cs typeface="Georgia"/>
              </a:rPr>
              <a:t>s</a:t>
            </a:r>
            <a:r>
              <a:rPr sz="2800" b="1" spc="-5" dirty="0">
                <a:latin typeface="Georgia"/>
                <a:cs typeface="Georgia"/>
              </a:rPr>
              <a:t>ió</a:t>
            </a:r>
            <a:r>
              <a:rPr sz="2800" b="1" dirty="0">
                <a:latin typeface="Georgia"/>
                <a:cs typeface="Georgia"/>
              </a:rPr>
              <a:t>n	(</a:t>
            </a:r>
            <a:r>
              <a:rPr sz="2800" b="1" spc="-5" dirty="0">
                <a:latin typeface="Georgia"/>
                <a:cs typeface="Georgia"/>
              </a:rPr>
              <a:t>prein</a:t>
            </a:r>
            <a:r>
              <a:rPr sz="2800" b="1" dirty="0">
                <a:latin typeface="Georgia"/>
                <a:cs typeface="Georgia"/>
              </a:rPr>
              <a:t>sc</a:t>
            </a:r>
            <a:r>
              <a:rPr sz="2800" b="1" spc="-5" dirty="0">
                <a:latin typeface="Georgia"/>
                <a:cs typeface="Georgia"/>
              </a:rPr>
              <a:t>rip</a:t>
            </a:r>
            <a:r>
              <a:rPr sz="2800" b="1" dirty="0">
                <a:latin typeface="Georgia"/>
                <a:cs typeface="Georgia"/>
              </a:rPr>
              <a:t>c</a:t>
            </a:r>
            <a:r>
              <a:rPr sz="2800" b="1" spc="-5" dirty="0">
                <a:latin typeface="Georgia"/>
                <a:cs typeface="Georgia"/>
              </a:rPr>
              <a:t>ión</a:t>
            </a:r>
            <a:r>
              <a:rPr sz="2800" b="1" dirty="0">
                <a:latin typeface="Georgia"/>
                <a:cs typeface="Georgia"/>
              </a:rPr>
              <a:t>)	en  </a:t>
            </a:r>
            <a:r>
              <a:rPr sz="2800" b="1" spc="-5" dirty="0">
                <a:latin typeface="Georgia"/>
                <a:cs typeface="Georgia"/>
              </a:rPr>
              <a:t>plazo.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8230" y="410846"/>
            <a:ext cx="75596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PROCEDIMIENTO </a:t>
            </a:r>
            <a:r>
              <a:rPr sz="3400" dirty="0"/>
              <a:t>DE</a:t>
            </a:r>
            <a:r>
              <a:rPr sz="3400" spc="-25" dirty="0"/>
              <a:t> </a:t>
            </a:r>
            <a:r>
              <a:rPr sz="3400" spc="-5" dirty="0"/>
              <a:t>ADMISIÓN</a:t>
            </a:r>
            <a:endParaRPr sz="3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927" y="2202117"/>
            <a:ext cx="7793990" cy="331342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78765" marR="5080" indent="-266700" algn="just">
              <a:lnSpc>
                <a:spcPct val="89600"/>
              </a:lnSpc>
              <a:spcBef>
                <a:spcPts val="450"/>
              </a:spcBef>
            </a:pPr>
            <a:r>
              <a:rPr sz="2350" spc="14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800" spc="75" dirty="0">
                <a:latin typeface="Georgia"/>
                <a:cs typeface="Georgia"/>
              </a:rPr>
              <a:t>Si </a:t>
            </a:r>
            <a:r>
              <a:rPr sz="2800" spc="150" dirty="0">
                <a:latin typeface="Georgia"/>
                <a:cs typeface="Georgia"/>
              </a:rPr>
              <a:t>posteriormente </a:t>
            </a:r>
            <a:r>
              <a:rPr sz="2800" spc="75" dirty="0">
                <a:latin typeface="Georgia"/>
                <a:cs typeface="Georgia"/>
              </a:rPr>
              <a:t>se </a:t>
            </a:r>
            <a:r>
              <a:rPr sz="2800" spc="140" dirty="0">
                <a:latin typeface="Georgia"/>
                <a:cs typeface="Georgia"/>
              </a:rPr>
              <a:t>mejorasen </a:t>
            </a:r>
            <a:r>
              <a:rPr sz="2800" spc="-940" dirty="0">
                <a:latin typeface="Georgia"/>
                <a:cs typeface="Georgia"/>
              </a:rPr>
              <a:t>dichas </a:t>
            </a:r>
            <a:r>
              <a:rPr sz="2800" spc="-67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calificaciones, de </a:t>
            </a:r>
            <a:r>
              <a:rPr sz="2800" dirty="0">
                <a:latin typeface="Georgia"/>
                <a:cs typeface="Georgia"/>
              </a:rPr>
              <a:t>oficio </a:t>
            </a:r>
            <a:r>
              <a:rPr sz="2800" spc="-5" dirty="0">
                <a:latin typeface="Georgia"/>
                <a:cs typeface="Georgia"/>
              </a:rPr>
              <a:t>se remitirán </a:t>
            </a:r>
            <a:r>
              <a:rPr sz="2800" dirty="0">
                <a:latin typeface="Georgia"/>
                <a:cs typeface="Georgia"/>
              </a:rPr>
              <a:t>a </a:t>
            </a:r>
            <a:r>
              <a:rPr sz="2800" spc="-5" dirty="0">
                <a:latin typeface="Georgia"/>
                <a:cs typeface="Georgia"/>
              </a:rPr>
              <a:t>Distrito  Único Andaluz para su consideración </a:t>
            </a:r>
            <a:r>
              <a:rPr sz="2800" dirty="0">
                <a:latin typeface="Georgia"/>
                <a:cs typeface="Georgia"/>
              </a:rPr>
              <a:t>en </a:t>
            </a:r>
            <a:r>
              <a:rPr sz="2800" spc="-5" dirty="0">
                <a:latin typeface="Georgia"/>
                <a:cs typeface="Georgia"/>
              </a:rPr>
              <a:t>las  correspondientes adjudicaciones.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00">
              <a:latin typeface="Times New Roman"/>
              <a:cs typeface="Times New Roman"/>
            </a:endParaRPr>
          </a:p>
          <a:p>
            <a:pPr marL="278765" marR="26034" indent="-266700" algn="just">
              <a:lnSpc>
                <a:spcPct val="91200"/>
              </a:lnSpc>
            </a:pPr>
            <a:r>
              <a:rPr sz="2350" spc="14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800" spc="-5" dirty="0">
                <a:latin typeface="Georgia"/>
                <a:cs typeface="Georgia"/>
              </a:rPr>
              <a:t>Si no se presenta la solicitud </a:t>
            </a:r>
            <a:r>
              <a:rPr sz="2800" dirty="0">
                <a:latin typeface="Georgia"/>
                <a:cs typeface="Georgia"/>
              </a:rPr>
              <a:t>en </a:t>
            </a:r>
            <a:r>
              <a:rPr sz="2800" spc="-5" dirty="0">
                <a:latin typeface="Georgia"/>
                <a:cs typeface="Georgia"/>
              </a:rPr>
              <a:t>plazo,  </a:t>
            </a:r>
            <a:r>
              <a:rPr sz="2800" spc="-130" dirty="0">
                <a:latin typeface="Georgia"/>
                <a:cs typeface="Georgia"/>
              </a:rPr>
              <a:t>perderá </a:t>
            </a:r>
            <a:r>
              <a:rPr sz="2800" spc="-5" dirty="0">
                <a:latin typeface="Georgia"/>
                <a:cs typeface="Georgia"/>
              </a:rPr>
              <a:t>los derechos de participación </a:t>
            </a:r>
            <a:r>
              <a:rPr sz="2800" dirty="0">
                <a:latin typeface="Georgia"/>
                <a:cs typeface="Georgia"/>
              </a:rPr>
              <a:t>en el  </a:t>
            </a:r>
            <a:r>
              <a:rPr sz="2800" spc="-5" dirty="0">
                <a:latin typeface="Georgia"/>
                <a:cs typeface="Georgia"/>
              </a:rPr>
              <a:t>proceso de</a:t>
            </a:r>
            <a:r>
              <a:rPr sz="2800" spc="-3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admisión.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230" y="410846"/>
            <a:ext cx="75596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PROCEDIMIENTO </a:t>
            </a:r>
            <a:r>
              <a:rPr sz="3400" dirty="0"/>
              <a:t>DE</a:t>
            </a:r>
            <a:r>
              <a:rPr sz="3400" spc="-25" dirty="0"/>
              <a:t> </a:t>
            </a:r>
            <a:r>
              <a:rPr sz="3400" spc="-5" dirty="0"/>
              <a:t>ADMISIÓN</a:t>
            </a:r>
            <a:endParaRPr sz="3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9750" y="319406"/>
            <a:ext cx="56038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7039" algn="l"/>
              </a:tabLst>
            </a:pPr>
            <a:r>
              <a:rPr sz="4000" spc="-5" dirty="0"/>
              <a:t>NOTA	</a:t>
            </a:r>
            <a:r>
              <a:rPr sz="4000" dirty="0"/>
              <a:t>DE</a:t>
            </a:r>
            <a:r>
              <a:rPr sz="4000" spc="-65" dirty="0"/>
              <a:t> </a:t>
            </a:r>
            <a:r>
              <a:rPr sz="4000" spc="-5" dirty="0"/>
              <a:t>ADMISIÓN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60367" y="2888673"/>
            <a:ext cx="7589520" cy="498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8221" y="3271057"/>
            <a:ext cx="6026726" cy="87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367" y="3229494"/>
            <a:ext cx="7589520" cy="502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5305" y="3616035"/>
            <a:ext cx="7539643" cy="83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0367" y="3574473"/>
            <a:ext cx="3778134" cy="498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5305" y="3956857"/>
            <a:ext cx="1330036" cy="87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0367" y="3574473"/>
            <a:ext cx="3778134" cy="4987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57152" y="3956857"/>
            <a:ext cx="2369126" cy="872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8489" y="1519238"/>
            <a:ext cx="7772400" cy="146812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79400" marR="5080" indent="-266700" algn="just">
              <a:lnSpc>
                <a:spcPct val="79400"/>
              </a:lnSpc>
              <a:spcBef>
                <a:spcPts val="790"/>
              </a:spcBef>
            </a:pPr>
            <a:r>
              <a:rPr sz="2350" spc="14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800" spc="-5" dirty="0">
                <a:latin typeface="Georgia"/>
                <a:cs typeface="Georgia"/>
              </a:rPr>
              <a:t>Para la admisión </a:t>
            </a:r>
            <a:r>
              <a:rPr sz="2800" dirty="0">
                <a:latin typeface="Georgia"/>
                <a:cs typeface="Georgia"/>
              </a:rPr>
              <a:t>en </a:t>
            </a:r>
            <a:r>
              <a:rPr sz="2800" spc="-5" dirty="0">
                <a:latin typeface="Georgia"/>
                <a:cs typeface="Georgia"/>
              </a:rPr>
              <a:t>las universidades  </a:t>
            </a:r>
            <a:r>
              <a:rPr sz="2800" spc="-275" dirty="0">
                <a:latin typeface="Georgia"/>
                <a:cs typeface="Georgia"/>
              </a:rPr>
              <a:t>del </a:t>
            </a:r>
            <a:r>
              <a:rPr sz="2800" spc="-5" dirty="0">
                <a:latin typeface="Georgia"/>
                <a:cs typeface="Georgia"/>
              </a:rPr>
              <a:t>Distrito Único Andaluz, también se  ponderará la materia troncal general  relacionada </a:t>
            </a:r>
            <a:r>
              <a:rPr sz="2800" dirty="0">
                <a:latin typeface="Georgia"/>
                <a:cs typeface="Georgia"/>
              </a:rPr>
              <a:t>con </a:t>
            </a:r>
            <a:r>
              <a:rPr sz="2800" spc="-5" dirty="0">
                <a:latin typeface="Georgia"/>
                <a:cs typeface="Georgia"/>
              </a:rPr>
              <a:t>la </a:t>
            </a:r>
            <a:r>
              <a:rPr sz="2800" spc="15" dirty="0">
                <a:latin typeface="Georgia"/>
                <a:cs typeface="Georgia"/>
              </a:rPr>
              <a:t>modalidad </a:t>
            </a:r>
            <a:r>
              <a:rPr sz="2800" spc="0" dirty="0">
                <a:latin typeface="Georgia"/>
                <a:cs typeface="Georgia"/>
              </a:rPr>
              <a:t>de  </a:t>
            </a:r>
            <a:r>
              <a:rPr sz="2800" spc="15" dirty="0">
                <a:latin typeface="Georgia"/>
                <a:cs typeface="Georgia"/>
              </a:rPr>
              <a:t>Bachillerato realizada </a:t>
            </a:r>
            <a:r>
              <a:rPr sz="2800" spc="5" dirty="0">
                <a:latin typeface="Georgia"/>
                <a:cs typeface="Georgia"/>
              </a:rPr>
              <a:t>en</a:t>
            </a:r>
            <a:r>
              <a:rPr sz="2800" spc="75" dirty="0">
                <a:latin typeface="Georgia"/>
                <a:cs typeface="Georgia"/>
              </a:rPr>
              <a:t> </a:t>
            </a:r>
            <a:r>
              <a:rPr sz="2800" spc="10" dirty="0">
                <a:latin typeface="Georgia"/>
                <a:cs typeface="Georgia"/>
              </a:rPr>
              <a:t>la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09189" y="3297238"/>
            <a:ext cx="5969000" cy="0"/>
          </a:xfrm>
          <a:custGeom>
            <a:avLst/>
            <a:gdLst/>
            <a:ahLst/>
            <a:cxnLst/>
            <a:rect l="l" t="t" r="r" b="b"/>
            <a:pathLst>
              <a:path w="5969000">
                <a:moveTo>
                  <a:pt x="0" y="0"/>
                </a:moveTo>
                <a:lnTo>
                  <a:pt x="5969000" y="0"/>
                </a:lnTo>
              </a:path>
            </a:pathLst>
          </a:custGeom>
          <a:ln w="25400">
            <a:solidFill>
              <a:srgbClr val="CE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85189" y="2878138"/>
            <a:ext cx="7501890" cy="79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3030"/>
              </a:lnSpc>
              <a:spcBef>
                <a:spcPts val="100"/>
              </a:spcBef>
              <a:tabLst>
                <a:tab pos="1509395" algn="l"/>
                <a:tab pos="2580005" algn="l"/>
                <a:tab pos="4308475" algn="l"/>
                <a:tab pos="4908550" algn="l"/>
                <a:tab pos="7136130" algn="l"/>
              </a:tabLst>
            </a:pPr>
            <a:r>
              <a:rPr sz="2800" spc="15" dirty="0">
                <a:latin typeface="Georgia"/>
                <a:cs typeface="Georgia"/>
              </a:rPr>
              <a:t>PEvAU</a:t>
            </a:r>
            <a:r>
              <a:rPr sz="2800" dirty="0">
                <a:latin typeface="Georgia"/>
                <a:cs typeface="Georgia"/>
              </a:rPr>
              <a:t>.	</a:t>
            </a:r>
            <a:r>
              <a:rPr sz="2800" b="1" spc="15" dirty="0">
                <a:solidFill>
                  <a:srgbClr val="C00000"/>
                </a:solidFill>
                <a:latin typeface="Georgia"/>
                <a:cs typeface="Georgia"/>
              </a:rPr>
              <a:t>E</a:t>
            </a:r>
            <a:r>
              <a:rPr sz="2800" b="1" spc="10" dirty="0">
                <a:solidFill>
                  <a:srgbClr val="C00000"/>
                </a:solidFill>
                <a:latin typeface="Georgia"/>
                <a:cs typeface="Georgia"/>
              </a:rPr>
              <a:t>s</a:t>
            </a:r>
            <a:r>
              <a:rPr sz="2800" b="1" spc="15" dirty="0">
                <a:solidFill>
                  <a:srgbClr val="C00000"/>
                </a:solidFill>
                <a:latin typeface="Georgia"/>
                <a:cs typeface="Georgia"/>
              </a:rPr>
              <a:t>t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a	</a:t>
            </a:r>
            <a:r>
              <a:rPr sz="2800" b="1" spc="15" dirty="0">
                <a:solidFill>
                  <a:srgbClr val="C00000"/>
                </a:solidFill>
                <a:latin typeface="Georgia"/>
                <a:cs typeface="Georgia"/>
              </a:rPr>
              <a:t>materi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a	</a:t>
            </a:r>
            <a:r>
              <a:rPr sz="2800" b="1" spc="15" dirty="0">
                <a:solidFill>
                  <a:srgbClr val="C00000"/>
                </a:solidFill>
                <a:latin typeface="Georgia"/>
                <a:cs typeface="Georgia"/>
              </a:rPr>
              <a:t>e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l	</a:t>
            </a:r>
            <a:r>
              <a:rPr sz="2800" b="1" spc="15" dirty="0">
                <a:solidFill>
                  <a:srgbClr val="C00000"/>
                </a:solidFill>
                <a:latin typeface="Georgia"/>
                <a:cs typeface="Georgia"/>
              </a:rPr>
              <a:t>estud</a:t>
            </a:r>
            <a:r>
              <a:rPr sz="2800" b="1" spc="10" dirty="0">
                <a:solidFill>
                  <a:srgbClr val="C00000"/>
                </a:solidFill>
                <a:latin typeface="Georgia"/>
                <a:cs typeface="Georgia"/>
              </a:rPr>
              <a:t>i</a:t>
            </a:r>
            <a:r>
              <a:rPr sz="2800" b="1" spc="15" dirty="0">
                <a:solidFill>
                  <a:srgbClr val="C00000"/>
                </a:solidFill>
                <a:latin typeface="Georgia"/>
                <a:cs typeface="Georgia"/>
              </a:rPr>
              <a:t>ant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e	</a:t>
            </a:r>
            <a:r>
              <a:rPr sz="2800" b="1" spc="15" dirty="0">
                <a:solidFill>
                  <a:srgbClr val="C00000"/>
                </a:solidFill>
                <a:latin typeface="Georgia"/>
                <a:cs typeface="Georgia"/>
              </a:rPr>
              <a:t>la</a:t>
            </a:r>
            <a:endParaRPr sz="2800">
              <a:latin typeface="Georgia"/>
              <a:cs typeface="Georgia"/>
            </a:endParaRPr>
          </a:p>
          <a:p>
            <a:pPr marR="7620" algn="r">
              <a:lnSpc>
                <a:spcPts val="3030"/>
              </a:lnSpc>
            </a:pP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l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a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7889" y="3640138"/>
            <a:ext cx="7480300" cy="0"/>
          </a:xfrm>
          <a:custGeom>
            <a:avLst/>
            <a:gdLst/>
            <a:ahLst/>
            <a:cxnLst/>
            <a:rect l="l" t="t" r="r" b="b"/>
            <a:pathLst>
              <a:path w="7480300">
                <a:moveTo>
                  <a:pt x="0" y="0"/>
                </a:moveTo>
                <a:lnTo>
                  <a:pt x="7480298" y="0"/>
                </a:lnTo>
              </a:path>
            </a:pathLst>
          </a:custGeom>
          <a:ln w="25400">
            <a:solidFill>
              <a:srgbClr val="CE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5189" y="3221038"/>
            <a:ext cx="6903720" cy="79502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740"/>
              </a:spcBef>
              <a:tabLst>
                <a:tab pos="2458720" algn="l"/>
                <a:tab pos="3562350" algn="l"/>
                <a:tab pos="4157345" algn="l"/>
                <a:tab pos="6450965" algn="l"/>
              </a:tabLst>
            </a:pP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m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at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ri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cu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l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a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r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á	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p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a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r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a	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l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a	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re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a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li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zac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ió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n	de  </a:t>
            </a:r>
            <a:r>
              <a:rPr sz="2800" b="1" u="heavy" dirty="0">
                <a:solidFill>
                  <a:srgbClr val="C00000"/>
                </a:solidFill>
                <a:uFill>
                  <a:solidFill>
                    <a:srgbClr val="CE1C00"/>
                  </a:solidFill>
                </a:uFill>
                <a:latin typeface="Georgia"/>
                <a:cs typeface="Georgia"/>
              </a:rPr>
              <a:t>PEvAU una sola</a:t>
            </a:r>
            <a:r>
              <a:rPr sz="2800" b="1" u="heavy" spc="-15" dirty="0">
                <a:solidFill>
                  <a:srgbClr val="C00000"/>
                </a:solidFill>
                <a:uFill>
                  <a:solidFill>
                    <a:srgbClr val="CE1C00"/>
                  </a:solidFill>
                </a:uFill>
                <a:latin typeface="Georgia"/>
                <a:cs typeface="Georgia"/>
              </a:rPr>
              <a:t> </a:t>
            </a:r>
            <a:r>
              <a:rPr sz="2800" b="1" u="heavy" spc="-5" dirty="0">
                <a:solidFill>
                  <a:srgbClr val="C00000"/>
                </a:solidFill>
                <a:uFill>
                  <a:solidFill>
                    <a:srgbClr val="CE1C00"/>
                  </a:solidFill>
                </a:uFill>
                <a:latin typeface="Georgia"/>
                <a:cs typeface="Georgia"/>
              </a:rPr>
              <a:t>vez</a:t>
            </a:r>
            <a:r>
              <a:rPr sz="2800" spc="-5" dirty="0"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489" y="4482402"/>
            <a:ext cx="7774940" cy="17386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79400" marR="5080" indent="-266700" algn="just">
              <a:lnSpc>
                <a:spcPct val="100499"/>
              </a:lnSpc>
              <a:spcBef>
                <a:spcPts val="80"/>
              </a:spcBef>
            </a:pPr>
            <a:r>
              <a:rPr sz="2350" spc="14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800" spc="-5" dirty="0">
                <a:latin typeface="Georgia"/>
                <a:cs typeface="Georgia"/>
              </a:rPr>
              <a:t>Los parámetros para </a:t>
            </a:r>
            <a:r>
              <a:rPr sz="2800" dirty="0">
                <a:latin typeface="Georgia"/>
                <a:cs typeface="Georgia"/>
              </a:rPr>
              <a:t>el </a:t>
            </a:r>
            <a:r>
              <a:rPr sz="2800" spc="-5" dirty="0">
                <a:latin typeface="Georgia"/>
                <a:cs typeface="Georgia"/>
              </a:rPr>
              <a:t>curso 2018/2019,  </a:t>
            </a:r>
            <a:r>
              <a:rPr sz="2800" spc="-195" dirty="0">
                <a:latin typeface="Georgia"/>
                <a:cs typeface="Georgia"/>
              </a:rPr>
              <a:t>están </a:t>
            </a:r>
            <a:r>
              <a:rPr sz="2800" spc="-5" dirty="0">
                <a:latin typeface="Georgia"/>
                <a:cs typeface="Georgia"/>
              </a:rPr>
              <a:t>pendientes de publicar, aunque </a:t>
            </a:r>
            <a:r>
              <a:rPr sz="2800" dirty="0">
                <a:latin typeface="Georgia"/>
                <a:cs typeface="Georgia"/>
              </a:rPr>
              <a:t>en  </a:t>
            </a:r>
            <a:r>
              <a:rPr sz="2800" spc="-5" dirty="0">
                <a:latin typeface="Georgia"/>
                <a:cs typeface="Georgia"/>
              </a:rPr>
              <a:t>principio, se </a:t>
            </a:r>
            <a:r>
              <a:rPr sz="2800" spc="40" dirty="0">
                <a:latin typeface="Georgia"/>
                <a:cs typeface="Georgia"/>
              </a:rPr>
              <a:t>respetarán </a:t>
            </a:r>
            <a:r>
              <a:rPr sz="2800" spc="30" dirty="0">
                <a:latin typeface="Georgia"/>
                <a:cs typeface="Georgia"/>
              </a:rPr>
              <a:t>los</a:t>
            </a:r>
            <a:r>
              <a:rPr sz="2800" spc="740" dirty="0">
                <a:latin typeface="Georgia"/>
                <a:cs typeface="Georgia"/>
              </a:rPr>
              <a:t> </a:t>
            </a:r>
            <a:r>
              <a:rPr sz="2800" spc="50" dirty="0">
                <a:latin typeface="Georgia"/>
                <a:cs typeface="Georgia"/>
              </a:rPr>
              <a:t>establecidos  </a:t>
            </a:r>
            <a:r>
              <a:rPr sz="2800" spc="35" dirty="0">
                <a:latin typeface="Georgia"/>
                <a:cs typeface="Georgia"/>
              </a:rPr>
              <a:t>para </a:t>
            </a:r>
            <a:r>
              <a:rPr sz="2800" spc="25" dirty="0">
                <a:latin typeface="Georgia"/>
                <a:cs typeface="Georgia"/>
              </a:rPr>
              <a:t>el </a:t>
            </a:r>
            <a:r>
              <a:rPr sz="2800" spc="50" dirty="0">
                <a:latin typeface="Georgia"/>
                <a:cs typeface="Georgia"/>
              </a:rPr>
              <a:t>curso</a:t>
            </a:r>
            <a:r>
              <a:rPr sz="2800" spc="7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2017/2018.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424" y="380365"/>
            <a:ext cx="7085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APP </a:t>
            </a:r>
            <a:r>
              <a:rPr sz="3600" spc="-5" dirty="0"/>
              <a:t>SERVICIO </a:t>
            </a:r>
            <a:r>
              <a:rPr sz="3600" dirty="0"/>
              <a:t>DE</a:t>
            </a:r>
            <a:r>
              <a:rPr sz="3600" spc="-55" dirty="0"/>
              <a:t> </a:t>
            </a:r>
            <a:r>
              <a:rPr sz="3600" spc="-5" dirty="0"/>
              <a:t>ALUMNOS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0365" y="1878202"/>
            <a:ext cx="8353425" cy="40005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78765" marR="5715" indent="-266700" algn="just">
              <a:lnSpc>
                <a:spcPct val="80600"/>
              </a:lnSpc>
              <a:spcBef>
                <a:spcPts val="705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b="1" dirty="0">
                <a:latin typeface="Georgia"/>
                <a:cs typeface="Georgia"/>
              </a:rPr>
              <a:t>Acceso y </a:t>
            </a:r>
            <a:r>
              <a:rPr sz="2600" b="1" spc="-5" dirty="0">
                <a:latin typeface="Georgia"/>
                <a:cs typeface="Georgia"/>
              </a:rPr>
              <a:t>Admisión UGR</a:t>
            </a:r>
            <a:r>
              <a:rPr sz="2600" spc="-5" dirty="0">
                <a:latin typeface="Georgia"/>
                <a:cs typeface="Georgia"/>
              </a:rPr>
              <a:t>, </a:t>
            </a:r>
            <a:r>
              <a:rPr sz="2600" dirty="0">
                <a:latin typeface="Georgia"/>
                <a:cs typeface="Georgia"/>
              </a:rPr>
              <a:t>es </a:t>
            </a:r>
            <a:r>
              <a:rPr sz="2600" spc="-5" dirty="0">
                <a:latin typeface="Georgia"/>
                <a:cs typeface="Georgia"/>
              </a:rPr>
              <a:t>la denominación de </a:t>
            </a:r>
            <a:r>
              <a:rPr sz="2600" spc="-550" dirty="0">
                <a:latin typeface="Georgia"/>
                <a:cs typeface="Georgia"/>
              </a:rPr>
              <a:t>la  </a:t>
            </a:r>
            <a:r>
              <a:rPr sz="2600" dirty="0">
                <a:latin typeface="Georgia"/>
                <a:cs typeface="Georgia"/>
              </a:rPr>
              <a:t>App </a:t>
            </a:r>
            <a:r>
              <a:rPr sz="2600" spc="-5" dirty="0">
                <a:latin typeface="Georgia"/>
                <a:cs typeface="Georgia"/>
              </a:rPr>
              <a:t>del Servicio de Alumnos de la Universidad de  </a:t>
            </a:r>
            <a:r>
              <a:rPr sz="2600" spc="15" dirty="0">
                <a:latin typeface="Georgia"/>
                <a:cs typeface="Georgia"/>
              </a:rPr>
              <a:t>Granada, encargada </a:t>
            </a:r>
            <a:r>
              <a:rPr sz="2600" spc="5" dirty="0">
                <a:latin typeface="Georgia"/>
                <a:cs typeface="Georgia"/>
              </a:rPr>
              <a:t>de</a:t>
            </a:r>
            <a:r>
              <a:rPr sz="2600" spc="640" dirty="0">
                <a:latin typeface="Georgia"/>
                <a:cs typeface="Georgia"/>
              </a:rPr>
              <a:t> </a:t>
            </a:r>
            <a:r>
              <a:rPr sz="2600" spc="15" dirty="0">
                <a:latin typeface="Georgia"/>
                <a:cs typeface="Georgia"/>
              </a:rPr>
              <a:t>proporcionar </a:t>
            </a:r>
            <a:r>
              <a:rPr sz="2600" spc="25" dirty="0">
                <a:latin typeface="Georgia"/>
                <a:cs typeface="Georgia"/>
              </a:rPr>
              <a:t>información  </a:t>
            </a:r>
            <a:r>
              <a:rPr sz="2600" spc="-5" dirty="0">
                <a:latin typeface="Georgia"/>
                <a:cs typeface="Georgia"/>
              </a:rPr>
              <a:t>acerca de los mencionados procedimientos de Acceso </a:t>
            </a:r>
            <a:r>
              <a:rPr sz="2600" dirty="0">
                <a:latin typeface="Georgia"/>
                <a:cs typeface="Georgia"/>
              </a:rPr>
              <a:t>y  </a:t>
            </a:r>
            <a:r>
              <a:rPr sz="2600" spc="150" dirty="0">
                <a:latin typeface="Georgia"/>
                <a:cs typeface="Georgia"/>
              </a:rPr>
              <a:t>Admisión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85" dirty="0">
                <a:latin typeface="Georgia"/>
                <a:cs typeface="Georgia"/>
              </a:rPr>
              <a:t>la </a:t>
            </a:r>
            <a:r>
              <a:rPr sz="2600" spc="160" dirty="0">
                <a:latin typeface="Georgia"/>
                <a:cs typeface="Georgia"/>
              </a:rPr>
              <a:t>Universidad, </a:t>
            </a:r>
            <a:r>
              <a:rPr sz="2600" dirty="0">
                <a:latin typeface="Georgia"/>
                <a:cs typeface="Georgia"/>
              </a:rPr>
              <a:t>y </a:t>
            </a:r>
            <a:r>
              <a:rPr sz="2600" spc="85" dirty="0">
                <a:latin typeface="Georgia"/>
                <a:cs typeface="Georgia"/>
              </a:rPr>
              <a:t>de </a:t>
            </a:r>
            <a:r>
              <a:rPr sz="2600" spc="155" dirty="0">
                <a:latin typeface="Georgia"/>
                <a:cs typeface="Georgia"/>
              </a:rPr>
              <a:t>cuestiones  </a:t>
            </a:r>
            <a:r>
              <a:rPr sz="2600" spc="-5" dirty="0">
                <a:latin typeface="Georgia"/>
                <a:cs typeface="Georgia"/>
              </a:rPr>
              <a:t>relacionadas </a:t>
            </a:r>
            <a:r>
              <a:rPr sz="2600" dirty="0">
                <a:latin typeface="Georgia"/>
                <a:cs typeface="Georgia"/>
              </a:rPr>
              <a:t>con </a:t>
            </a:r>
            <a:r>
              <a:rPr sz="2600" spc="-5" dirty="0">
                <a:latin typeface="Georgia"/>
                <a:cs typeface="Georgia"/>
              </a:rPr>
              <a:t>la solicitud </a:t>
            </a:r>
            <a:r>
              <a:rPr sz="2600" dirty="0">
                <a:latin typeface="Georgia"/>
                <a:cs typeface="Georgia"/>
              </a:rPr>
              <a:t>y </a:t>
            </a:r>
            <a:r>
              <a:rPr sz="2600" spc="-5" dirty="0">
                <a:latin typeface="Georgia"/>
                <a:cs typeface="Georgia"/>
              </a:rPr>
              <a:t>selección del</a:t>
            </a:r>
            <a:r>
              <a:rPr sz="2600" spc="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tribunal.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278765" marR="5080" indent="-266700" algn="just">
              <a:lnSpc>
                <a:spcPct val="80700"/>
              </a:lnSpc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5" dirty="0">
                <a:latin typeface="Georgia"/>
                <a:cs typeface="Georgia"/>
              </a:rPr>
              <a:t>La principal ventaja de esta </a:t>
            </a:r>
            <a:r>
              <a:rPr sz="2600" dirty="0">
                <a:latin typeface="Georgia"/>
                <a:cs typeface="Georgia"/>
              </a:rPr>
              <a:t>App, es que </a:t>
            </a:r>
            <a:r>
              <a:rPr sz="2600" b="1" spc="-5" dirty="0">
                <a:latin typeface="Georgia"/>
                <a:cs typeface="Georgia"/>
              </a:rPr>
              <a:t>mantiene </a:t>
            </a:r>
            <a:r>
              <a:rPr sz="2600" b="1" spc="-1090" dirty="0">
                <a:latin typeface="Georgia"/>
                <a:cs typeface="Georgia"/>
              </a:rPr>
              <a:t>a </a:t>
            </a:r>
            <a:r>
              <a:rPr sz="2600" b="1" spc="1725" dirty="0">
                <a:latin typeface="Georgia"/>
                <a:cs typeface="Georgia"/>
              </a:rPr>
              <a:t> </a:t>
            </a:r>
            <a:r>
              <a:rPr sz="2600" b="1" spc="-5" dirty="0">
                <a:latin typeface="Georgia"/>
                <a:cs typeface="Georgia"/>
              </a:rPr>
              <a:t>la persona informada </a:t>
            </a:r>
            <a:r>
              <a:rPr sz="2600" b="1" dirty="0">
                <a:latin typeface="Georgia"/>
                <a:cs typeface="Georgia"/>
              </a:rPr>
              <a:t>en </a:t>
            </a:r>
            <a:r>
              <a:rPr sz="2600" b="1" spc="-5" dirty="0">
                <a:latin typeface="Georgia"/>
                <a:cs typeface="Georgia"/>
              </a:rPr>
              <a:t>tiempo real</a:t>
            </a:r>
            <a:r>
              <a:rPr sz="2600" spc="-5" dirty="0">
                <a:latin typeface="Georgia"/>
                <a:cs typeface="Georgia"/>
              </a:rPr>
              <a:t>, </a:t>
            </a:r>
            <a:r>
              <a:rPr sz="2600" dirty="0">
                <a:latin typeface="Georgia"/>
                <a:cs typeface="Georgia"/>
              </a:rPr>
              <a:t>de todos  </a:t>
            </a:r>
            <a:r>
              <a:rPr sz="2600" spc="-5" dirty="0">
                <a:latin typeface="Georgia"/>
                <a:cs typeface="Georgia"/>
              </a:rPr>
              <a:t>los eventos de su interés relacionados </a:t>
            </a:r>
            <a:r>
              <a:rPr sz="2600" dirty="0">
                <a:latin typeface="Georgia"/>
                <a:cs typeface="Georgia"/>
              </a:rPr>
              <a:t>con </a:t>
            </a:r>
            <a:r>
              <a:rPr sz="2600" spc="-5" dirty="0">
                <a:latin typeface="Georgia"/>
                <a:cs typeface="Georgia"/>
              </a:rPr>
              <a:t>dichos  </a:t>
            </a:r>
            <a:r>
              <a:rPr sz="2600" spc="0" dirty="0">
                <a:latin typeface="Georgia"/>
                <a:cs typeface="Georgia"/>
              </a:rPr>
              <a:t>procedimientos, mediante un sistema de </a:t>
            </a:r>
            <a:r>
              <a:rPr sz="2600" spc="5" dirty="0">
                <a:latin typeface="Georgia"/>
                <a:cs typeface="Georgia"/>
              </a:rPr>
              <a:t>alarmas  </a:t>
            </a:r>
            <a:r>
              <a:rPr sz="2600" spc="-5" dirty="0">
                <a:latin typeface="Georgia"/>
                <a:cs typeface="Georgia"/>
              </a:rPr>
              <a:t>(Push).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424" y="380365"/>
            <a:ext cx="7085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APP </a:t>
            </a:r>
            <a:r>
              <a:rPr sz="3600" spc="-5" dirty="0"/>
              <a:t>SERVICIO </a:t>
            </a:r>
            <a:r>
              <a:rPr sz="3600" dirty="0"/>
              <a:t>DE</a:t>
            </a:r>
            <a:r>
              <a:rPr sz="3600" spc="-55" dirty="0"/>
              <a:t> </a:t>
            </a:r>
            <a:r>
              <a:rPr sz="3600" spc="-5" dirty="0"/>
              <a:t>ALUMNOS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580062" y="1593850"/>
            <a:ext cx="2571748" cy="4571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8087" y="1593850"/>
            <a:ext cx="2571750" cy="4571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8" y="1596961"/>
            <a:ext cx="8633460" cy="519796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78765" marR="656590" indent="-266700">
              <a:lnSpc>
                <a:spcPct val="89500"/>
              </a:lnSpc>
              <a:spcBef>
                <a:spcPts val="425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Cada </a:t>
            </a:r>
            <a:r>
              <a:rPr sz="2600" spc="-15" dirty="0">
                <a:solidFill>
                  <a:srgbClr val="47353A"/>
                </a:solidFill>
                <a:latin typeface="Times New Roman"/>
                <a:cs typeface="Times New Roman"/>
              </a:rPr>
              <a:t>Centro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tiene </a:t>
            </a:r>
            <a:r>
              <a:rPr sz="2600" spc="-80" dirty="0">
                <a:solidFill>
                  <a:srgbClr val="47353A"/>
                </a:solidFill>
                <a:latin typeface="Times New Roman"/>
                <a:cs typeface="Times New Roman"/>
              </a:rPr>
              <a:t>asignada </a:t>
            </a:r>
            <a:r>
              <a:rPr sz="2600" spc="-35" dirty="0">
                <a:solidFill>
                  <a:srgbClr val="47353A"/>
                </a:solidFill>
                <a:latin typeface="Times New Roman"/>
                <a:cs typeface="Times New Roman"/>
              </a:rPr>
              <a:t>una </a:t>
            </a:r>
            <a:r>
              <a:rPr sz="26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Sede </a:t>
            </a:r>
            <a:r>
              <a:rPr sz="2600" b="1" spc="15" dirty="0">
                <a:solidFill>
                  <a:srgbClr val="003399"/>
                </a:solidFill>
                <a:latin typeface="Times New Roman"/>
                <a:cs typeface="Times New Roman"/>
              </a:rPr>
              <a:t>de Examen </a:t>
            </a:r>
            <a:r>
              <a:rPr sz="2600" spc="-170" dirty="0">
                <a:solidFill>
                  <a:srgbClr val="47353A"/>
                </a:solidFill>
                <a:latin typeface="Times New Roman"/>
                <a:cs typeface="Times New Roman"/>
              </a:rPr>
              <a:t>(consulta 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adjudicación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pc="-55" dirty="0">
                <a:solidFill>
                  <a:srgbClr val="47353A"/>
                </a:solidFill>
                <a:latin typeface="Times New Roman"/>
                <a:cs typeface="Times New Roman"/>
              </a:rPr>
              <a:t>sede </a:t>
            </a:r>
            <a:r>
              <a:rPr sz="2600" spc="10" dirty="0">
                <a:solidFill>
                  <a:srgbClr val="47353A"/>
                </a:solidFill>
                <a:latin typeface="Times New Roman"/>
                <a:cs typeface="Times New Roman"/>
              </a:rPr>
              <a:t>por </a:t>
            </a:r>
            <a:r>
              <a:rPr sz="2600" spc="-20" dirty="0">
                <a:solidFill>
                  <a:srgbClr val="47353A"/>
                </a:solidFill>
                <a:latin typeface="Times New Roman"/>
                <a:cs typeface="Times New Roman"/>
              </a:rPr>
              <a:t>centros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disponible </a:t>
            </a:r>
            <a:r>
              <a:rPr sz="2600" spc="-25" dirty="0">
                <a:solidFill>
                  <a:srgbClr val="47353A"/>
                </a:solidFill>
                <a:latin typeface="Times New Roman"/>
                <a:cs typeface="Times New Roman"/>
              </a:rPr>
              <a:t>en  </a:t>
            </a:r>
            <a:r>
              <a:rPr sz="2600" u="heavy" spc="5" dirty="0">
                <a:solidFill>
                  <a:srgbClr val="67AABF"/>
                </a:solidFill>
                <a:uFill>
                  <a:solidFill>
                    <a:srgbClr val="78B8CB"/>
                  </a:solidFill>
                </a:uFill>
                <a:latin typeface="Times New Roman"/>
                <a:cs typeface="Times New Roman"/>
                <a:hlinkClick r:id="rId2"/>
              </a:rPr>
              <a:t>http://ser</a:t>
            </a:r>
            <a:r>
              <a:rPr sz="2600" u="heavy" spc="5" dirty="0">
                <a:solidFill>
                  <a:srgbClr val="67AABF"/>
                </a:solidFill>
                <a:uFill>
                  <a:solidFill>
                    <a:srgbClr val="78B8CB"/>
                  </a:solidFill>
                </a:uFill>
                <a:latin typeface="Times New Roman"/>
                <a:cs typeface="Times New Roman"/>
              </a:rPr>
              <a:t>viciodealumnos.ugr.es/pages/pruebas_acceso/ </a:t>
            </a:r>
            <a:r>
              <a:rPr sz="2600" spc="5" dirty="0">
                <a:solidFill>
                  <a:srgbClr val="67AABF"/>
                </a:solidFill>
                <a:latin typeface="Times New Roman"/>
                <a:cs typeface="Times New Roman"/>
              </a:rPr>
              <a:t> </a:t>
            </a:r>
            <a:r>
              <a:rPr sz="2600" u="heavy" spc="-20" dirty="0">
                <a:solidFill>
                  <a:srgbClr val="67AABF"/>
                </a:solidFill>
                <a:uFill>
                  <a:solidFill>
                    <a:srgbClr val="78B8CB"/>
                  </a:solidFill>
                </a:uFill>
                <a:latin typeface="Times New Roman"/>
                <a:cs typeface="Times New Roman"/>
              </a:rPr>
              <a:t>selectividad/alumnos/sedes</a:t>
            </a:r>
            <a:r>
              <a:rPr sz="2600" spc="-20" dirty="0">
                <a:solidFill>
                  <a:srgbClr val="46464A"/>
                </a:solidFill>
                <a:latin typeface="Times New Roman"/>
                <a:cs typeface="Times New Roman"/>
              </a:rPr>
              <a:t>)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278765" marR="5080" indent="-266700">
              <a:lnSpc>
                <a:spcPts val="2780"/>
              </a:lnSpc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100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600" spc="-15" dirty="0">
                <a:solidFill>
                  <a:srgbClr val="47353A"/>
                </a:solidFill>
                <a:latin typeface="Times New Roman"/>
                <a:cs typeface="Times New Roman"/>
              </a:rPr>
              <a:t>prueba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se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adecuará </a:t>
            </a:r>
            <a:r>
              <a:rPr sz="2600" spc="-114" dirty="0">
                <a:solidFill>
                  <a:srgbClr val="47353A"/>
                </a:solidFill>
                <a:latin typeface="Times New Roman"/>
                <a:cs typeface="Times New Roman"/>
              </a:rPr>
              <a:t>al </a:t>
            </a:r>
            <a:r>
              <a:rPr sz="2600" b="1" spc="-40" dirty="0">
                <a:solidFill>
                  <a:srgbClr val="003399"/>
                </a:solidFill>
                <a:latin typeface="Times New Roman"/>
                <a:cs typeface="Times New Roman"/>
              </a:rPr>
              <a:t>currículo </a:t>
            </a:r>
            <a:r>
              <a:rPr sz="26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del </a:t>
            </a:r>
            <a:r>
              <a:rPr sz="2600" b="1" spc="-30" dirty="0">
                <a:solidFill>
                  <a:srgbClr val="003399"/>
                </a:solidFill>
                <a:latin typeface="Times New Roman"/>
                <a:cs typeface="Times New Roman"/>
              </a:rPr>
              <a:t>Bachillerato </a:t>
            </a:r>
            <a:r>
              <a:rPr sz="2600" spc="-220" dirty="0">
                <a:solidFill>
                  <a:srgbClr val="47353A"/>
                </a:solidFill>
                <a:latin typeface="Times New Roman"/>
                <a:cs typeface="Times New Roman"/>
              </a:rPr>
              <a:t>y </a:t>
            </a:r>
            <a:r>
              <a:rPr sz="2600" spc="-220" dirty="0" smtClean="0">
                <a:solidFill>
                  <a:srgbClr val="47353A"/>
                </a:solidFill>
                <a:latin typeface="Times New Roman"/>
                <a:cs typeface="Times New Roman"/>
              </a:rPr>
              <a:t>v</a:t>
            </a:r>
            <a:r>
              <a:rPr lang="es-ES" sz="2600" spc="-220" dirty="0" err="1" smtClean="0">
                <a:solidFill>
                  <a:srgbClr val="47353A"/>
                </a:solidFill>
                <a:latin typeface="Times New Roman"/>
                <a:cs typeface="Times New Roman"/>
              </a:rPr>
              <a:t>ersará</a:t>
            </a:r>
            <a:r>
              <a:rPr sz="2600" spc="-220" dirty="0" smtClean="0">
                <a:solidFill>
                  <a:srgbClr val="47353A"/>
                </a:solidFill>
                <a:latin typeface="Times New Roman"/>
                <a:cs typeface="Times New Roman"/>
              </a:rPr>
              <a:t>  </a:t>
            </a:r>
            <a:r>
              <a:rPr sz="2600" spc="-20" dirty="0">
                <a:solidFill>
                  <a:srgbClr val="47353A"/>
                </a:solidFill>
                <a:latin typeface="Times New Roman"/>
                <a:cs typeface="Times New Roman"/>
              </a:rPr>
              <a:t>sobre </a:t>
            </a:r>
            <a:r>
              <a:rPr sz="2600" spc="-100" dirty="0">
                <a:solidFill>
                  <a:srgbClr val="47353A"/>
                </a:solidFill>
                <a:latin typeface="Times New Roman"/>
                <a:cs typeface="Times New Roman"/>
              </a:rPr>
              <a:t>las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materias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generales </a:t>
            </a:r>
            <a:r>
              <a:rPr sz="2600" spc="-220" dirty="0">
                <a:solidFill>
                  <a:srgbClr val="47353A"/>
                </a:solidFill>
                <a:latin typeface="Times New Roman"/>
                <a:cs typeface="Times New Roman"/>
              </a:rPr>
              <a:t>y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troncales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b="1" spc="25" dirty="0">
                <a:solidFill>
                  <a:srgbClr val="003399"/>
                </a:solidFill>
                <a:latin typeface="Times New Roman"/>
                <a:cs typeface="Times New Roman"/>
              </a:rPr>
              <a:t>segundo</a:t>
            </a:r>
            <a:r>
              <a:rPr sz="2600" b="1" spc="13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003399"/>
                </a:solidFill>
                <a:latin typeface="Times New Roman"/>
                <a:cs typeface="Times New Roman"/>
              </a:rPr>
              <a:t>curso</a:t>
            </a:r>
            <a:r>
              <a:rPr sz="2600" spc="-25" dirty="0">
                <a:solidFill>
                  <a:srgbClr val="0048AA"/>
                </a:solidFill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278765" marR="5715" indent="-266700" algn="just">
              <a:lnSpc>
                <a:spcPct val="90600"/>
              </a:lnSpc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100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superación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pc="-55" dirty="0">
                <a:solidFill>
                  <a:srgbClr val="47353A"/>
                </a:solidFill>
                <a:latin typeface="Times New Roman"/>
                <a:cs typeface="Times New Roman"/>
              </a:rPr>
              <a:t>esta </a:t>
            </a:r>
            <a:r>
              <a:rPr sz="2600" spc="-25" dirty="0">
                <a:solidFill>
                  <a:srgbClr val="47353A"/>
                </a:solidFill>
                <a:latin typeface="Times New Roman"/>
                <a:cs typeface="Times New Roman"/>
              </a:rPr>
              <a:t>Prueba,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haciendo </a:t>
            </a:r>
            <a:r>
              <a:rPr sz="2600" spc="-65" dirty="0">
                <a:solidFill>
                  <a:srgbClr val="47353A"/>
                </a:solidFill>
                <a:latin typeface="Times New Roman"/>
                <a:cs typeface="Times New Roman"/>
              </a:rPr>
              <a:t>media </a:t>
            </a:r>
            <a:r>
              <a:rPr sz="2600" spc="-25" dirty="0">
                <a:solidFill>
                  <a:srgbClr val="47353A"/>
                </a:solidFill>
                <a:latin typeface="Times New Roman"/>
                <a:cs typeface="Times New Roman"/>
              </a:rPr>
              <a:t>ponderada </a:t>
            </a:r>
            <a:r>
              <a:rPr sz="2600" spc="-10" dirty="0">
                <a:solidFill>
                  <a:srgbClr val="47353A"/>
                </a:solidFill>
                <a:latin typeface="Times New Roman"/>
                <a:cs typeface="Times New Roman"/>
              </a:rPr>
              <a:t>con </a:t>
            </a:r>
            <a:r>
              <a:rPr sz="2600" spc="-944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600" spc="260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600" spc="50" dirty="0">
                <a:solidFill>
                  <a:srgbClr val="47353A"/>
                </a:solidFill>
                <a:latin typeface="Times New Roman"/>
                <a:cs typeface="Times New Roman"/>
              </a:rPr>
              <a:t>Nota </a:t>
            </a:r>
            <a:r>
              <a:rPr sz="2600" spc="-60" dirty="0">
                <a:solidFill>
                  <a:srgbClr val="47353A"/>
                </a:solidFill>
                <a:latin typeface="Times New Roman"/>
                <a:cs typeface="Times New Roman"/>
              </a:rPr>
              <a:t>Media </a:t>
            </a:r>
            <a:r>
              <a:rPr sz="2600" spc="-2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pc="-35" dirty="0">
                <a:solidFill>
                  <a:srgbClr val="47353A"/>
                </a:solidFill>
                <a:latin typeface="Times New Roman"/>
                <a:cs typeface="Times New Roman"/>
              </a:rPr>
              <a:t>Bachillerato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(NMB), </a:t>
            </a:r>
            <a:r>
              <a:rPr sz="2600" dirty="0">
                <a:solidFill>
                  <a:srgbClr val="47353A"/>
                </a:solidFill>
                <a:latin typeface="Times New Roman"/>
                <a:cs typeface="Times New Roman"/>
              </a:rPr>
              <a:t>dan </a:t>
            </a:r>
            <a:r>
              <a:rPr sz="2600" b="1" spc="50" dirty="0">
                <a:solidFill>
                  <a:srgbClr val="003399"/>
                </a:solidFill>
                <a:latin typeface="Times New Roman"/>
                <a:cs typeface="Times New Roman"/>
              </a:rPr>
              <a:t>Acceso </a:t>
            </a:r>
            <a:r>
              <a:rPr sz="2600" b="1" spc="-55" dirty="0">
                <a:solidFill>
                  <a:srgbClr val="003399"/>
                </a:solidFill>
                <a:latin typeface="Times New Roman"/>
                <a:cs typeface="Times New Roman"/>
              </a:rPr>
              <a:t>a </a:t>
            </a:r>
            <a:r>
              <a:rPr sz="2600" b="1" spc="-15" dirty="0">
                <a:solidFill>
                  <a:srgbClr val="003399"/>
                </a:solidFill>
                <a:latin typeface="Times New Roman"/>
                <a:cs typeface="Times New Roman"/>
              </a:rPr>
              <a:t>la  </a:t>
            </a:r>
            <a:r>
              <a:rPr sz="2600" b="1" spc="-30" dirty="0">
                <a:solidFill>
                  <a:srgbClr val="003399"/>
                </a:solidFill>
                <a:latin typeface="Times New Roman"/>
                <a:cs typeface="Times New Roman"/>
              </a:rPr>
              <a:t>Universidad </a:t>
            </a:r>
            <a:r>
              <a:rPr sz="2600" spc="-50" dirty="0">
                <a:solidFill>
                  <a:srgbClr val="47353A"/>
                </a:solidFill>
                <a:latin typeface="Times New Roman"/>
                <a:cs typeface="Times New Roman"/>
              </a:rPr>
              <a:t>siempre </a:t>
            </a:r>
            <a:r>
              <a:rPr sz="2600" spc="-220" dirty="0">
                <a:solidFill>
                  <a:srgbClr val="47353A"/>
                </a:solidFill>
                <a:latin typeface="Times New Roman"/>
                <a:cs typeface="Times New Roman"/>
              </a:rPr>
              <a:t>y </a:t>
            </a:r>
            <a:r>
              <a:rPr sz="2600" spc="-30" dirty="0">
                <a:solidFill>
                  <a:srgbClr val="47353A"/>
                </a:solidFill>
                <a:latin typeface="Times New Roman"/>
                <a:cs typeface="Times New Roman"/>
              </a:rPr>
              <a:t>cuando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se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supere </a:t>
            </a:r>
            <a:r>
              <a:rPr sz="2600" spc="-5" dirty="0">
                <a:solidFill>
                  <a:srgbClr val="47353A"/>
                </a:solidFill>
                <a:latin typeface="Times New Roman"/>
                <a:cs typeface="Times New Roman"/>
              </a:rPr>
              <a:t>un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mínimo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pc="-85" dirty="0">
                <a:solidFill>
                  <a:srgbClr val="47353A"/>
                </a:solidFill>
                <a:latin typeface="Times New Roman"/>
                <a:cs typeface="Times New Roman"/>
              </a:rPr>
              <a:t>5  </a:t>
            </a:r>
            <a:r>
              <a:rPr sz="2600" spc="-25" dirty="0">
                <a:solidFill>
                  <a:srgbClr val="47353A"/>
                </a:solidFill>
                <a:latin typeface="Times New Roman"/>
                <a:cs typeface="Times New Roman"/>
              </a:rPr>
              <a:t>puntos.</a:t>
            </a:r>
            <a:endParaRPr sz="2600" dirty="0">
              <a:latin typeface="Times New Roman"/>
              <a:cs typeface="Times New Roman"/>
            </a:endParaRPr>
          </a:p>
          <a:p>
            <a:pPr marL="2385060">
              <a:lnSpc>
                <a:spcPct val="100000"/>
              </a:lnSpc>
              <a:spcBef>
                <a:spcPts val="305"/>
              </a:spcBef>
            </a:pPr>
            <a:r>
              <a:rPr sz="2600" b="1" spc="-85" dirty="0">
                <a:solidFill>
                  <a:srgbClr val="003399"/>
                </a:solidFill>
                <a:latin typeface="Times New Roman"/>
                <a:cs typeface="Times New Roman"/>
              </a:rPr>
              <a:t>¡Se </a:t>
            </a:r>
            <a:r>
              <a:rPr sz="2600" b="1" spc="35" dirty="0">
                <a:solidFill>
                  <a:srgbClr val="003399"/>
                </a:solidFill>
                <a:latin typeface="Times New Roman"/>
                <a:cs typeface="Times New Roman"/>
              </a:rPr>
              <a:t>consigue </a:t>
            </a:r>
            <a:r>
              <a:rPr sz="2600" b="1" spc="55" dirty="0">
                <a:solidFill>
                  <a:srgbClr val="003399"/>
                </a:solidFill>
                <a:latin typeface="Times New Roman"/>
                <a:cs typeface="Times New Roman"/>
              </a:rPr>
              <a:t>Nota </a:t>
            </a:r>
            <a:r>
              <a:rPr sz="2600" b="1" spc="15" dirty="0">
                <a:solidFill>
                  <a:srgbClr val="003399"/>
                </a:solidFill>
                <a:latin typeface="Times New Roman"/>
                <a:cs typeface="Times New Roman"/>
              </a:rPr>
              <a:t>de</a:t>
            </a:r>
            <a:r>
              <a:rPr sz="2600" b="1" spc="-4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3399"/>
                </a:solidFill>
                <a:latin typeface="Times New Roman"/>
                <a:cs typeface="Times New Roman"/>
              </a:rPr>
              <a:t>Acceso!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8255" y="426084"/>
            <a:ext cx="15265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PEvAU</a:t>
            </a:r>
            <a:endParaRPr sz="3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424" y="380365"/>
            <a:ext cx="7085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APP </a:t>
            </a:r>
            <a:r>
              <a:rPr sz="3600" spc="-5" dirty="0"/>
              <a:t>SERVICIO </a:t>
            </a:r>
            <a:r>
              <a:rPr sz="3600" dirty="0"/>
              <a:t>DE</a:t>
            </a:r>
            <a:r>
              <a:rPr sz="3600" spc="-55" dirty="0"/>
              <a:t> </a:t>
            </a:r>
            <a:r>
              <a:rPr sz="3600" spc="-5" dirty="0"/>
              <a:t>ALUMNOS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0365" y="1864486"/>
            <a:ext cx="7842884" cy="3681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30"/>
              </a:lnSpc>
              <a:spcBef>
                <a:spcPts val="100"/>
              </a:spcBef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latin typeface="Georgia"/>
                <a:cs typeface="Georgia"/>
              </a:rPr>
              <a:t>Eventos de interés para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estudiantes</a:t>
            </a:r>
            <a:r>
              <a:rPr sz="2400" spc="-5" dirty="0">
                <a:latin typeface="Georgia"/>
                <a:cs typeface="Georgia"/>
              </a:rPr>
              <a:t>:</a:t>
            </a:r>
            <a:endParaRPr sz="2400">
              <a:latin typeface="Georgia"/>
              <a:cs typeface="Georgia"/>
            </a:endParaRPr>
          </a:p>
          <a:p>
            <a:pPr marL="278765">
              <a:lnSpc>
                <a:spcPts val="2350"/>
              </a:lnSpc>
            </a:pPr>
            <a:r>
              <a:rPr sz="1400" spc="38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400" spc="38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Comienzo de los plazos de</a:t>
            </a:r>
            <a:r>
              <a:rPr sz="2000" spc="-275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registro.</a:t>
            </a:r>
            <a:endParaRPr sz="2000">
              <a:latin typeface="Georgia"/>
              <a:cs typeface="Georgia"/>
            </a:endParaRPr>
          </a:p>
          <a:p>
            <a:pPr marL="278765">
              <a:lnSpc>
                <a:spcPct val="100000"/>
              </a:lnSpc>
            </a:pPr>
            <a:r>
              <a:rPr sz="1400" spc="38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400" spc="38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Finalización de los plazos de</a:t>
            </a:r>
            <a:r>
              <a:rPr sz="2000" spc="-280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registro.</a:t>
            </a:r>
            <a:endParaRPr sz="2000">
              <a:latin typeface="Georgia"/>
              <a:cs typeface="Georgia"/>
            </a:endParaRPr>
          </a:p>
          <a:p>
            <a:pPr marL="558165" marR="209550" indent="-279400">
              <a:lnSpc>
                <a:spcPts val="1920"/>
              </a:lnSpc>
              <a:spcBef>
                <a:spcPts val="459"/>
              </a:spcBef>
            </a:pPr>
            <a:r>
              <a:rPr sz="1400" spc="38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400" spc="38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Comienzo de los plazos de solicitud de matrícula de la PEvAU </a:t>
            </a:r>
            <a:r>
              <a:rPr sz="2000" dirty="0">
                <a:solidFill>
                  <a:srgbClr val="46464A"/>
                </a:solidFill>
                <a:latin typeface="Georgia"/>
                <a:cs typeface="Georgia"/>
              </a:rPr>
              <a:t>y  Prueba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de Admisión.</a:t>
            </a:r>
            <a:endParaRPr sz="2000">
              <a:latin typeface="Georgia"/>
              <a:cs typeface="Georgia"/>
            </a:endParaRPr>
          </a:p>
          <a:p>
            <a:pPr marL="278765">
              <a:lnSpc>
                <a:spcPct val="100000"/>
              </a:lnSpc>
              <a:spcBef>
                <a:spcPts val="100"/>
              </a:spcBef>
            </a:pPr>
            <a:r>
              <a:rPr sz="1400" spc="38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400" spc="38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Finalización de los plazos de solicitud de</a:t>
            </a:r>
            <a:r>
              <a:rPr sz="2000" spc="-270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matrícula.</a:t>
            </a:r>
            <a:endParaRPr sz="2000">
              <a:latin typeface="Georgia"/>
              <a:cs typeface="Georgia"/>
            </a:endParaRPr>
          </a:p>
          <a:p>
            <a:pPr marL="278765">
              <a:lnSpc>
                <a:spcPct val="100000"/>
              </a:lnSpc>
            </a:pPr>
            <a:r>
              <a:rPr sz="1400" spc="38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400" spc="38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Publicación de calificaciones</a:t>
            </a:r>
            <a:r>
              <a:rPr sz="2000" spc="-285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6464A"/>
                </a:solidFill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  <a:p>
            <a:pPr marL="278765">
              <a:lnSpc>
                <a:spcPct val="100000"/>
              </a:lnSpc>
            </a:pPr>
            <a:r>
              <a:rPr sz="1400" spc="38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400" spc="38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Comienzo del plazo de solicitud de preinscripción de cada</a:t>
            </a:r>
            <a:r>
              <a:rPr sz="2000" spc="-204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fase.</a:t>
            </a:r>
            <a:endParaRPr sz="2000">
              <a:latin typeface="Georgia"/>
              <a:cs typeface="Georgia"/>
            </a:endParaRPr>
          </a:p>
          <a:p>
            <a:pPr marL="278765">
              <a:lnSpc>
                <a:spcPct val="100000"/>
              </a:lnSpc>
            </a:pPr>
            <a:r>
              <a:rPr sz="1400" spc="38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400" spc="38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Finalización del plazo de solicitud de preinscripción de cada</a:t>
            </a:r>
            <a:r>
              <a:rPr sz="2000" spc="-190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fase.</a:t>
            </a:r>
            <a:endParaRPr sz="2000">
              <a:latin typeface="Georgia"/>
              <a:cs typeface="Georgia"/>
            </a:endParaRPr>
          </a:p>
          <a:p>
            <a:pPr marL="278765">
              <a:lnSpc>
                <a:spcPct val="100000"/>
              </a:lnSpc>
            </a:pPr>
            <a:r>
              <a:rPr sz="1400" spc="38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400" spc="38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Publicación de las adjudicaciones de cada</a:t>
            </a:r>
            <a:r>
              <a:rPr sz="2000" spc="-270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fase.</a:t>
            </a:r>
            <a:endParaRPr sz="2000">
              <a:latin typeface="Georgia"/>
              <a:cs typeface="Georgia"/>
            </a:endParaRPr>
          </a:p>
          <a:p>
            <a:pPr marL="278765">
              <a:lnSpc>
                <a:spcPct val="100000"/>
              </a:lnSpc>
            </a:pPr>
            <a:r>
              <a:rPr sz="1400" spc="38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400" spc="38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Inicio del plazo de matrícula </a:t>
            </a:r>
            <a:r>
              <a:rPr sz="2000" dirty="0">
                <a:solidFill>
                  <a:srgbClr val="46464A"/>
                </a:solidFill>
                <a:latin typeface="Georgia"/>
                <a:cs typeface="Georgia"/>
              </a:rPr>
              <a:t>en el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Grado</a:t>
            </a:r>
            <a:r>
              <a:rPr sz="2000" spc="-270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adjudicado.</a:t>
            </a:r>
            <a:endParaRPr sz="2000">
              <a:latin typeface="Georgia"/>
              <a:cs typeface="Georgia"/>
            </a:endParaRPr>
          </a:p>
          <a:p>
            <a:pPr marL="278765">
              <a:lnSpc>
                <a:spcPct val="100000"/>
              </a:lnSpc>
            </a:pPr>
            <a:r>
              <a:rPr sz="1400" spc="38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400" spc="38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Finalización del plazo de matrícula del Grado</a:t>
            </a:r>
            <a:r>
              <a:rPr sz="2000" spc="-260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adjudicado.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424" y="380365"/>
            <a:ext cx="7085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APP </a:t>
            </a:r>
            <a:r>
              <a:rPr sz="3600" spc="-5" dirty="0"/>
              <a:t>SERVICIO </a:t>
            </a:r>
            <a:r>
              <a:rPr sz="3600" dirty="0"/>
              <a:t>DE</a:t>
            </a:r>
            <a:r>
              <a:rPr sz="3600" spc="-55" dirty="0"/>
              <a:t> </a:t>
            </a:r>
            <a:r>
              <a:rPr sz="3600" spc="-5" dirty="0"/>
              <a:t>ALUMNOS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0365" y="1904619"/>
            <a:ext cx="8296275" cy="3821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14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800" spc="-5" dirty="0">
                <a:latin typeface="Georgia"/>
                <a:cs typeface="Georgia"/>
              </a:rPr>
              <a:t>Eventos de interés para</a:t>
            </a:r>
            <a:r>
              <a:rPr sz="2800" spc="-370" dirty="0">
                <a:latin typeface="Georgia"/>
                <a:cs typeface="Georgia"/>
              </a:rPr>
              <a:t> </a:t>
            </a:r>
            <a:r>
              <a:rPr sz="2800" b="1" spc="-5" dirty="0">
                <a:latin typeface="Georgia"/>
                <a:cs typeface="Georgia"/>
              </a:rPr>
              <a:t>docentes</a:t>
            </a:r>
            <a:r>
              <a:rPr sz="2800" spc="-5" dirty="0">
                <a:latin typeface="Georgia"/>
                <a:cs typeface="Georgia"/>
              </a:rPr>
              <a:t>:</a:t>
            </a:r>
            <a:endParaRPr sz="2800">
              <a:latin typeface="Georgia"/>
              <a:cs typeface="Georgia"/>
            </a:endParaRPr>
          </a:p>
          <a:p>
            <a:pPr marL="558165" marR="351790" indent="-279400">
              <a:lnSpc>
                <a:spcPts val="2320"/>
              </a:lnSpc>
              <a:spcBef>
                <a:spcPts val="565"/>
              </a:spcBef>
            </a:pPr>
            <a:r>
              <a:rPr sz="1650" spc="47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650" spc="475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1650" spc="-90" dirty="0">
                <a:solidFill>
                  <a:srgbClr val="B5C29B"/>
                </a:solidFill>
                <a:latin typeface="Helvetica"/>
                <a:cs typeface="Helvetica"/>
              </a:rPr>
              <a:t>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Apertura del periodo de solicitud de participación 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en el 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tribunal de la PEvAU 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y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Pruebas de</a:t>
            </a:r>
            <a:r>
              <a:rPr sz="2400" spc="10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Admisión.</a:t>
            </a:r>
            <a:endParaRPr sz="2400">
              <a:latin typeface="Georgia"/>
              <a:cs typeface="Georgia"/>
            </a:endParaRPr>
          </a:p>
          <a:p>
            <a:pPr marL="278765">
              <a:lnSpc>
                <a:spcPct val="100000"/>
              </a:lnSpc>
              <a:spcBef>
                <a:spcPts val="15"/>
              </a:spcBef>
            </a:pPr>
            <a:r>
              <a:rPr sz="1650" spc="47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650" spc="475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1650" spc="-125" dirty="0">
                <a:solidFill>
                  <a:srgbClr val="B5C29B"/>
                </a:solidFill>
                <a:latin typeface="Helvetica"/>
                <a:cs typeface="Helvetica"/>
              </a:rPr>
              <a:t>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Finalización del periodo de solicitud de participación.</a:t>
            </a:r>
            <a:endParaRPr sz="2400">
              <a:latin typeface="Georgia"/>
              <a:cs typeface="Georgia"/>
            </a:endParaRPr>
          </a:p>
          <a:p>
            <a:pPr marL="558165" marR="249554" indent="-279400">
              <a:lnSpc>
                <a:spcPct val="77200"/>
              </a:lnSpc>
              <a:spcBef>
                <a:spcPts val="680"/>
              </a:spcBef>
            </a:pPr>
            <a:r>
              <a:rPr sz="1650" spc="47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650" spc="475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1650" spc="-105" dirty="0">
                <a:solidFill>
                  <a:srgbClr val="B5C29B"/>
                </a:solidFill>
                <a:latin typeface="Helvetica"/>
                <a:cs typeface="Helvetica"/>
              </a:rPr>
              <a:t>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Publicación de la relación de admitidos 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en el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proceso de  selección.</a:t>
            </a:r>
            <a:endParaRPr sz="2400">
              <a:latin typeface="Georgia"/>
              <a:cs typeface="Georgia"/>
            </a:endParaRPr>
          </a:p>
          <a:p>
            <a:pPr marL="278765">
              <a:lnSpc>
                <a:spcPts val="2875"/>
              </a:lnSpc>
            </a:pPr>
            <a:r>
              <a:rPr sz="1650" spc="47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650" spc="475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1650" spc="-160" dirty="0">
                <a:solidFill>
                  <a:srgbClr val="B5C29B"/>
                </a:solidFill>
                <a:latin typeface="Helvetica"/>
                <a:cs typeface="Helvetica"/>
              </a:rPr>
              <a:t>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Publicación de los correctores seleccionados.</a:t>
            </a:r>
            <a:endParaRPr sz="2400">
              <a:latin typeface="Georgia"/>
              <a:cs typeface="Georgia"/>
            </a:endParaRPr>
          </a:p>
          <a:p>
            <a:pPr marL="558165" marR="41910" indent="-279400">
              <a:lnSpc>
                <a:spcPts val="2320"/>
              </a:lnSpc>
              <a:spcBef>
                <a:spcPts val="565"/>
              </a:spcBef>
            </a:pPr>
            <a:r>
              <a:rPr sz="1650" spc="47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650" spc="475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1650" spc="-100" dirty="0">
                <a:solidFill>
                  <a:srgbClr val="B5C29B"/>
                </a:solidFill>
                <a:latin typeface="Helvetica"/>
                <a:cs typeface="Helvetica"/>
              </a:rPr>
              <a:t>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Apertura del plazo de confirmación de participación 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en el 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tribunal.</a:t>
            </a:r>
            <a:endParaRPr sz="2400">
              <a:latin typeface="Georgia"/>
              <a:cs typeface="Georgia"/>
            </a:endParaRPr>
          </a:p>
          <a:p>
            <a:pPr marL="558165" marR="5080" indent="-279400">
              <a:lnSpc>
                <a:spcPts val="2320"/>
              </a:lnSpc>
              <a:spcBef>
                <a:spcPts val="560"/>
              </a:spcBef>
            </a:pPr>
            <a:r>
              <a:rPr sz="1650" spc="47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650" spc="475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1650" spc="-120" dirty="0">
                <a:solidFill>
                  <a:srgbClr val="B5C29B"/>
                </a:solidFill>
                <a:latin typeface="Helvetica"/>
                <a:cs typeface="Helvetica"/>
              </a:rPr>
              <a:t>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Finalización del plazo de confirmación participación </a:t>
            </a:r>
            <a:r>
              <a:rPr sz="2400" dirty="0">
                <a:solidFill>
                  <a:srgbClr val="46464A"/>
                </a:solidFill>
                <a:latin typeface="Georgia"/>
                <a:cs typeface="Georgia"/>
              </a:rPr>
              <a:t>en el  </a:t>
            </a:r>
            <a:r>
              <a:rPr sz="2400" spc="-5" dirty="0">
                <a:solidFill>
                  <a:srgbClr val="46464A"/>
                </a:solidFill>
                <a:latin typeface="Georgia"/>
                <a:cs typeface="Georgia"/>
              </a:rPr>
              <a:t>tribunal.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424" y="380365"/>
            <a:ext cx="7085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APP </a:t>
            </a:r>
            <a:r>
              <a:rPr sz="3600" spc="-5" dirty="0"/>
              <a:t>SERVICIO </a:t>
            </a:r>
            <a:r>
              <a:rPr sz="3600" dirty="0"/>
              <a:t>DE</a:t>
            </a:r>
            <a:r>
              <a:rPr sz="3600" spc="-55" dirty="0"/>
              <a:t> </a:t>
            </a:r>
            <a:r>
              <a:rPr sz="3600" spc="-5" dirty="0"/>
              <a:t>ALUMNOS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0365" y="1489075"/>
            <a:ext cx="8319134" cy="458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Georgia"/>
                <a:cs typeface="Georgia"/>
              </a:rPr>
              <a:t>Como instalar la App </a:t>
            </a:r>
            <a:r>
              <a:rPr sz="2800" b="1" dirty="0">
                <a:latin typeface="Georgia"/>
                <a:cs typeface="Georgia"/>
              </a:rPr>
              <a:t>en tu</a:t>
            </a:r>
            <a:r>
              <a:rPr sz="2800" b="1" spc="-5" dirty="0">
                <a:latin typeface="Georgia"/>
                <a:cs typeface="Georgia"/>
              </a:rPr>
              <a:t> SmartPhone: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Para</a:t>
            </a:r>
            <a:r>
              <a:rPr sz="2400" b="1" i="1" u="heavy" spc="-70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Android:</a:t>
            </a:r>
            <a:endParaRPr sz="2400">
              <a:latin typeface="Georgia-BoldItalic"/>
              <a:cs typeface="Georgia-BoldItalic"/>
            </a:endParaRPr>
          </a:p>
          <a:p>
            <a:pPr marL="278765">
              <a:lnSpc>
                <a:spcPct val="100000"/>
              </a:lnSpc>
              <a:spcBef>
                <a:spcPts val="5"/>
              </a:spcBef>
            </a:pPr>
            <a:r>
              <a:rPr sz="1400" spc="38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400" spc="38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Accedemos </a:t>
            </a:r>
            <a:r>
              <a:rPr sz="2000" dirty="0">
                <a:solidFill>
                  <a:srgbClr val="46464A"/>
                </a:solidFill>
                <a:latin typeface="Georgia"/>
                <a:cs typeface="Georgia"/>
              </a:rPr>
              <a:t>a </a:t>
            </a:r>
            <a:r>
              <a:rPr sz="2000" b="1" spc="-5" dirty="0">
                <a:solidFill>
                  <a:srgbClr val="58585C"/>
                </a:solidFill>
                <a:latin typeface="Georgia"/>
                <a:cs typeface="Georgia"/>
              </a:rPr>
              <a:t>Play</a:t>
            </a:r>
            <a:r>
              <a:rPr sz="2000" b="1" spc="-300" dirty="0">
                <a:solidFill>
                  <a:srgbClr val="58585C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58585C"/>
                </a:solidFill>
                <a:latin typeface="Georgia"/>
                <a:cs typeface="Georgia"/>
              </a:rPr>
              <a:t>Store</a:t>
            </a:r>
            <a:endParaRPr sz="2000">
              <a:latin typeface="Georgia"/>
              <a:cs typeface="Georgia"/>
            </a:endParaRPr>
          </a:p>
          <a:p>
            <a:pPr marL="558165" marR="405130" indent="-279400">
              <a:lnSpc>
                <a:spcPts val="1920"/>
              </a:lnSpc>
              <a:spcBef>
                <a:spcPts val="465"/>
              </a:spcBef>
            </a:pPr>
            <a:r>
              <a:rPr sz="1400" spc="38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400" spc="38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000" dirty="0">
                <a:solidFill>
                  <a:srgbClr val="46464A"/>
                </a:solidFill>
                <a:latin typeface="Georgia"/>
                <a:cs typeface="Georgia"/>
              </a:rPr>
              <a:t>Buscamos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“</a:t>
            </a:r>
            <a:r>
              <a:rPr sz="2000" b="1" spc="-5" dirty="0">
                <a:solidFill>
                  <a:srgbClr val="58585C"/>
                </a:solidFill>
                <a:latin typeface="Georgia"/>
                <a:cs typeface="Georgia"/>
              </a:rPr>
              <a:t>Servicio Alumnos UGR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“ </a:t>
            </a:r>
            <a:r>
              <a:rPr sz="2000" dirty="0">
                <a:solidFill>
                  <a:srgbClr val="46464A"/>
                </a:solidFill>
                <a:latin typeface="Georgia"/>
                <a:cs typeface="Georgia"/>
              </a:rPr>
              <a:t>y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seleccionamos la </a:t>
            </a:r>
            <a:r>
              <a:rPr sz="2000" dirty="0">
                <a:solidFill>
                  <a:srgbClr val="46464A"/>
                </a:solidFill>
                <a:latin typeface="Georgia"/>
                <a:cs typeface="Georgia"/>
              </a:rPr>
              <a:t>App  “</a:t>
            </a:r>
            <a:r>
              <a:rPr sz="2000" b="1" dirty="0">
                <a:solidFill>
                  <a:srgbClr val="58585C"/>
                </a:solidFill>
                <a:latin typeface="Georgia"/>
                <a:cs typeface="Georgia"/>
              </a:rPr>
              <a:t>Acceso y </a:t>
            </a:r>
            <a:r>
              <a:rPr sz="2000" b="1" spc="-5" dirty="0">
                <a:solidFill>
                  <a:srgbClr val="58585C"/>
                </a:solidFill>
                <a:latin typeface="Georgia"/>
                <a:cs typeface="Georgia"/>
              </a:rPr>
              <a:t>Admisión UGR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” </a:t>
            </a:r>
            <a:r>
              <a:rPr sz="2000" dirty="0">
                <a:solidFill>
                  <a:srgbClr val="46464A"/>
                </a:solidFill>
                <a:latin typeface="Georgia"/>
                <a:cs typeface="Georgia"/>
              </a:rPr>
              <a:t>y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elegimos la </a:t>
            </a:r>
            <a:r>
              <a:rPr sz="2000" dirty="0">
                <a:solidFill>
                  <a:srgbClr val="46464A"/>
                </a:solidFill>
                <a:latin typeface="Georgia"/>
                <a:cs typeface="Georgia"/>
              </a:rPr>
              <a:t>opción</a:t>
            </a:r>
            <a:r>
              <a:rPr sz="2000" spc="-10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“</a:t>
            </a:r>
            <a:r>
              <a:rPr sz="2000" b="1" spc="-5" dirty="0">
                <a:solidFill>
                  <a:srgbClr val="58585C"/>
                </a:solidFill>
                <a:latin typeface="Georgia"/>
                <a:cs typeface="Georgia"/>
              </a:rPr>
              <a:t>INSTALAR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”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Para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Georgia-BoldItalic"/>
                <a:cs typeface="Georgia-BoldItalic"/>
              </a:rPr>
              <a:t>IOS</a:t>
            </a:r>
            <a:r>
              <a:rPr sz="2400" b="1" i="1" spc="-70" dirty="0">
                <a:latin typeface="Georgia-BoldItalic"/>
                <a:cs typeface="Georgia-BoldItalic"/>
              </a:rPr>
              <a:t> </a:t>
            </a:r>
            <a:r>
              <a:rPr sz="2400" b="1" i="1" dirty="0">
                <a:latin typeface="Georgia-BoldItalic"/>
                <a:cs typeface="Georgia-BoldItalic"/>
              </a:rPr>
              <a:t>(iPhone):</a:t>
            </a:r>
            <a:endParaRPr sz="2400">
              <a:latin typeface="Georgia-BoldItalic"/>
              <a:cs typeface="Georgia-BoldItalic"/>
            </a:endParaRPr>
          </a:p>
          <a:p>
            <a:pPr marL="278765">
              <a:lnSpc>
                <a:spcPct val="100000"/>
              </a:lnSpc>
              <a:spcBef>
                <a:spcPts val="5"/>
              </a:spcBef>
            </a:pPr>
            <a:r>
              <a:rPr sz="1400" spc="38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400" spc="38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Accedemos </a:t>
            </a:r>
            <a:r>
              <a:rPr sz="2000" dirty="0">
                <a:solidFill>
                  <a:srgbClr val="46464A"/>
                </a:solidFill>
                <a:latin typeface="Georgia"/>
                <a:cs typeface="Georgia"/>
              </a:rPr>
              <a:t>a </a:t>
            </a:r>
            <a:r>
              <a:rPr sz="2000" b="1" dirty="0">
                <a:solidFill>
                  <a:srgbClr val="58585C"/>
                </a:solidFill>
                <a:latin typeface="Georgia"/>
                <a:cs typeface="Georgia"/>
              </a:rPr>
              <a:t>APP</a:t>
            </a:r>
            <a:r>
              <a:rPr sz="2000" b="1" spc="-295" dirty="0">
                <a:solidFill>
                  <a:srgbClr val="58585C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58585C"/>
                </a:solidFill>
                <a:latin typeface="Georgia"/>
                <a:cs typeface="Georgia"/>
              </a:rPr>
              <a:t>Store</a:t>
            </a:r>
            <a:endParaRPr sz="2000">
              <a:latin typeface="Georgia"/>
              <a:cs typeface="Georgia"/>
            </a:endParaRPr>
          </a:p>
          <a:p>
            <a:pPr marL="558165" marR="405130" indent="-279400">
              <a:lnSpc>
                <a:spcPts val="1920"/>
              </a:lnSpc>
              <a:spcBef>
                <a:spcPts val="464"/>
              </a:spcBef>
            </a:pPr>
            <a:r>
              <a:rPr sz="1400" spc="38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400" spc="38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000" dirty="0">
                <a:solidFill>
                  <a:srgbClr val="46464A"/>
                </a:solidFill>
                <a:latin typeface="Georgia"/>
                <a:cs typeface="Georgia"/>
              </a:rPr>
              <a:t>Buscamos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“</a:t>
            </a:r>
            <a:r>
              <a:rPr sz="2000" b="1" spc="-5" dirty="0">
                <a:solidFill>
                  <a:srgbClr val="58585C"/>
                </a:solidFill>
                <a:latin typeface="Georgia"/>
                <a:cs typeface="Georgia"/>
              </a:rPr>
              <a:t>Servicio Alumnos UGR” </a:t>
            </a:r>
            <a:r>
              <a:rPr sz="2000" dirty="0">
                <a:solidFill>
                  <a:srgbClr val="46464A"/>
                </a:solidFill>
                <a:latin typeface="Georgia"/>
                <a:cs typeface="Georgia"/>
              </a:rPr>
              <a:t>y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seleccionamos la </a:t>
            </a:r>
            <a:r>
              <a:rPr sz="2000" dirty="0">
                <a:solidFill>
                  <a:srgbClr val="46464A"/>
                </a:solidFill>
                <a:latin typeface="Georgia"/>
                <a:cs typeface="Georgia"/>
              </a:rPr>
              <a:t>App  “</a:t>
            </a:r>
            <a:r>
              <a:rPr sz="2000" b="1" dirty="0">
                <a:solidFill>
                  <a:srgbClr val="58585C"/>
                </a:solidFill>
                <a:latin typeface="Georgia"/>
                <a:cs typeface="Georgia"/>
              </a:rPr>
              <a:t>Acceso y </a:t>
            </a:r>
            <a:r>
              <a:rPr sz="2000" b="1" spc="-5" dirty="0">
                <a:solidFill>
                  <a:srgbClr val="58585C"/>
                </a:solidFill>
                <a:latin typeface="Georgia"/>
                <a:cs typeface="Georgia"/>
              </a:rPr>
              <a:t>Admisión UGR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” </a:t>
            </a:r>
            <a:r>
              <a:rPr sz="2000" dirty="0">
                <a:solidFill>
                  <a:srgbClr val="46464A"/>
                </a:solidFill>
                <a:latin typeface="Georgia"/>
                <a:cs typeface="Georgia"/>
              </a:rPr>
              <a:t>y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elegimos la </a:t>
            </a:r>
            <a:r>
              <a:rPr sz="2000" dirty="0">
                <a:solidFill>
                  <a:srgbClr val="46464A"/>
                </a:solidFill>
                <a:latin typeface="Georgia"/>
                <a:cs typeface="Georgia"/>
              </a:rPr>
              <a:t>opción</a:t>
            </a:r>
            <a:r>
              <a:rPr sz="2000" spc="-10" dirty="0">
                <a:solidFill>
                  <a:srgbClr val="46464A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“</a:t>
            </a:r>
            <a:r>
              <a:rPr sz="2000" b="1" spc="-5" dirty="0">
                <a:solidFill>
                  <a:srgbClr val="58585C"/>
                </a:solidFill>
                <a:latin typeface="Georgia"/>
                <a:cs typeface="Georgia"/>
              </a:rPr>
              <a:t>INSTALAR</a:t>
            </a:r>
            <a:r>
              <a:rPr sz="2000" spc="-5" dirty="0">
                <a:solidFill>
                  <a:srgbClr val="46464A"/>
                </a:solidFill>
                <a:latin typeface="Georgia"/>
                <a:cs typeface="Georgia"/>
              </a:rPr>
              <a:t>”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0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400" b="1" spc="-5" dirty="0">
                <a:latin typeface="Georgia"/>
                <a:cs typeface="Georgia"/>
              </a:rPr>
              <a:t>También puedes descargarla </a:t>
            </a:r>
            <a:r>
              <a:rPr sz="2400" b="1" dirty="0">
                <a:latin typeface="Georgia"/>
                <a:cs typeface="Georgia"/>
              </a:rPr>
              <a:t>en el </a:t>
            </a:r>
            <a:r>
              <a:rPr sz="2400" b="1" spc="-5" dirty="0">
                <a:latin typeface="Georgia"/>
                <a:cs typeface="Georgia"/>
              </a:rPr>
              <a:t>siguiente  </a:t>
            </a:r>
            <a:r>
              <a:rPr sz="2400" b="1" spc="-80" dirty="0">
                <a:latin typeface="Georgia"/>
                <a:cs typeface="Georgia"/>
              </a:rPr>
              <a:t>enlace:</a:t>
            </a:r>
            <a:endParaRPr sz="2400">
              <a:latin typeface="Georgia"/>
              <a:cs typeface="Georgia"/>
            </a:endParaRPr>
          </a:p>
          <a:p>
            <a:pPr marL="278765">
              <a:lnSpc>
                <a:spcPct val="100000"/>
              </a:lnSpc>
            </a:pPr>
            <a:r>
              <a:rPr sz="1400" spc="38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400" spc="385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1400" spc="440" dirty="0">
                <a:solidFill>
                  <a:srgbClr val="B5C29B"/>
                </a:solidFill>
                <a:latin typeface="Helvetica"/>
                <a:cs typeface="Helvetica"/>
              </a:rPr>
              <a:t> </a:t>
            </a:r>
            <a:r>
              <a:rPr sz="2000" u="sng" spc="-5" dirty="0">
                <a:solidFill>
                  <a:srgbClr val="67AABF"/>
                </a:solidFill>
                <a:uFill>
                  <a:solidFill>
                    <a:srgbClr val="78B8CB"/>
                  </a:solidFill>
                </a:uFill>
                <a:latin typeface="Georgia"/>
                <a:cs typeface="Georgia"/>
                <a:hlinkClick r:id="rId2"/>
              </a:rPr>
              <a:t>http://apps.ugr.es/app_acceso_y_admision_ugr.html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764" y="441326"/>
            <a:ext cx="731583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APP DEL </a:t>
            </a:r>
            <a:r>
              <a:rPr sz="3200" spc="-5" dirty="0"/>
              <a:t>SERVICIO </a:t>
            </a:r>
            <a:r>
              <a:rPr sz="3200" dirty="0"/>
              <a:t>DE</a:t>
            </a:r>
            <a:r>
              <a:rPr sz="3200" spc="-60" dirty="0"/>
              <a:t> </a:t>
            </a:r>
            <a:r>
              <a:rPr sz="3200" spc="-5" dirty="0"/>
              <a:t>ALUMNOS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132137" y="1484313"/>
            <a:ext cx="2798761" cy="4664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514600"/>
            <a:ext cx="8839200" cy="3876675"/>
          </a:xfrm>
          <a:custGeom>
            <a:avLst/>
            <a:gdLst/>
            <a:ahLst/>
            <a:cxnLst/>
            <a:rect l="l" t="t" r="r" b="b"/>
            <a:pathLst>
              <a:path w="8839200" h="3876675">
                <a:moveTo>
                  <a:pt x="0" y="3876675"/>
                </a:moveTo>
                <a:lnTo>
                  <a:pt x="8839198" y="3876675"/>
                </a:lnTo>
                <a:lnTo>
                  <a:pt x="8839198" y="0"/>
                </a:lnTo>
                <a:lnTo>
                  <a:pt x="0" y="0"/>
                </a:lnTo>
                <a:lnTo>
                  <a:pt x="0" y="3876675"/>
                </a:lnTo>
                <a:close/>
              </a:path>
            </a:pathLst>
          </a:custGeom>
          <a:solidFill>
            <a:srgbClr val="E9E3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0838"/>
            <a:ext cx="8839200" cy="5080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762"/>
                </a:moveTo>
                <a:lnTo>
                  <a:pt x="8839198" y="4762"/>
                </a:lnTo>
                <a:lnTo>
                  <a:pt x="8839198" y="0"/>
                </a:lnTo>
                <a:lnTo>
                  <a:pt x="0" y="0"/>
                </a:lnTo>
                <a:lnTo>
                  <a:pt x="0" y="4762"/>
                </a:lnTo>
                <a:close/>
              </a:path>
            </a:pathLst>
          </a:custGeom>
          <a:solidFill>
            <a:srgbClr val="E9E3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198" y="152400"/>
                </a:lnTo>
                <a:lnTo>
                  <a:pt x="8839198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598" y="2514600"/>
            <a:ext cx="152400" cy="4343400"/>
          </a:xfrm>
          <a:custGeom>
            <a:avLst/>
            <a:gdLst/>
            <a:ahLst/>
            <a:cxnLst/>
            <a:rect l="l" t="t" r="r" b="b"/>
            <a:pathLst>
              <a:path w="152400" h="4343400">
                <a:moveTo>
                  <a:pt x="0" y="4343399"/>
                </a:moveTo>
                <a:lnTo>
                  <a:pt x="152400" y="4343399"/>
                </a:lnTo>
                <a:lnTo>
                  <a:pt x="152400" y="0"/>
                </a:lnTo>
                <a:lnTo>
                  <a:pt x="0" y="0"/>
                </a:lnTo>
                <a:lnTo>
                  <a:pt x="0" y="4343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14600"/>
            <a:ext cx="152400" cy="4343400"/>
          </a:xfrm>
          <a:custGeom>
            <a:avLst/>
            <a:gdLst/>
            <a:ahLst/>
            <a:cxnLst/>
            <a:rect l="l" t="t" r="r" b="b"/>
            <a:pathLst>
              <a:path w="152400" h="4343400">
                <a:moveTo>
                  <a:pt x="0" y="4343399"/>
                </a:moveTo>
                <a:lnTo>
                  <a:pt x="152400" y="4343399"/>
                </a:lnTo>
                <a:lnTo>
                  <a:pt x="152400" y="0"/>
                </a:lnTo>
                <a:lnTo>
                  <a:pt x="0" y="0"/>
                </a:lnTo>
                <a:lnTo>
                  <a:pt x="0" y="4343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2514600"/>
          </a:xfrm>
          <a:custGeom>
            <a:avLst/>
            <a:gdLst/>
            <a:ahLst/>
            <a:cxnLst/>
            <a:rect l="l" t="t" r="r" b="b"/>
            <a:pathLst>
              <a:path w="9144000" h="2514600">
                <a:moveTo>
                  <a:pt x="0" y="2514600"/>
                </a:moveTo>
                <a:lnTo>
                  <a:pt x="9143998" y="2514600"/>
                </a:lnTo>
                <a:lnTo>
                  <a:pt x="9143998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050" y="6391275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309562"/>
                </a:moveTo>
                <a:lnTo>
                  <a:pt x="8832848" y="309562"/>
                </a:lnTo>
                <a:lnTo>
                  <a:pt x="8832848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rgbClr val="CABC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575" y="2419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47" y="1"/>
                </a:lnTo>
              </a:path>
            </a:pathLst>
          </a:custGeom>
          <a:ln w="11429">
            <a:solidFill>
              <a:srgbClr val="B6A9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52401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47" y="0"/>
                </a:lnTo>
                <a:lnTo>
                  <a:pt x="8832847" y="6546848"/>
                </a:lnTo>
                <a:lnTo>
                  <a:pt x="0" y="654684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B6A9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198" y="21145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9" y="15538"/>
                </a:lnTo>
                <a:lnTo>
                  <a:pt x="164727" y="34021"/>
                </a:lnTo>
                <a:lnTo>
                  <a:pt x="124789" y="58808"/>
                </a:lnTo>
                <a:lnTo>
                  <a:pt x="89274" y="89274"/>
                </a:lnTo>
                <a:lnTo>
                  <a:pt x="58808" y="124789"/>
                </a:lnTo>
                <a:lnTo>
                  <a:pt x="34021" y="164727"/>
                </a:lnTo>
                <a:lnTo>
                  <a:pt x="15538" y="208459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0"/>
                </a:lnTo>
                <a:lnTo>
                  <a:pt x="34021" y="444873"/>
                </a:lnTo>
                <a:lnTo>
                  <a:pt x="58808" y="484811"/>
                </a:lnTo>
                <a:lnTo>
                  <a:pt x="89274" y="520326"/>
                </a:lnTo>
                <a:lnTo>
                  <a:pt x="124789" y="550791"/>
                </a:lnTo>
                <a:lnTo>
                  <a:pt x="164727" y="575578"/>
                </a:lnTo>
                <a:lnTo>
                  <a:pt x="208459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0" y="594061"/>
                </a:lnTo>
                <a:lnTo>
                  <a:pt x="444873" y="575578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8" y="444873"/>
                </a:lnTo>
                <a:lnTo>
                  <a:pt x="594061" y="401140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9"/>
                </a:lnTo>
                <a:lnTo>
                  <a:pt x="575578" y="164727"/>
                </a:lnTo>
                <a:lnTo>
                  <a:pt x="550791" y="124789"/>
                </a:lnTo>
                <a:lnTo>
                  <a:pt x="520326" y="89274"/>
                </a:lnTo>
                <a:lnTo>
                  <a:pt x="484811" y="58808"/>
                </a:lnTo>
                <a:lnTo>
                  <a:pt x="444873" y="34021"/>
                </a:lnTo>
                <a:lnTo>
                  <a:pt x="401140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2209800"/>
            <a:ext cx="419100" cy="421005"/>
          </a:xfrm>
          <a:custGeom>
            <a:avLst/>
            <a:gdLst/>
            <a:ahLst/>
            <a:cxnLst/>
            <a:rect l="l" t="t" r="r" b="b"/>
            <a:pathLst>
              <a:path w="419100" h="421005">
                <a:moveTo>
                  <a:pt x="209550" y="0"/>
                </a:moveTo>
                <a:lnTo>
                  <a:pt x="161502" y="5555"/>
                </a:lnTo>
                <a:lnTo>
                  <a:pt x="117395" y="21379"/>
                </a:lnTo>
                <a:lnTo>
                  <a:pt x="78487" y="46210"/>
                </a:lnTo>
                <a:lnTo>
                  <a:pt x="46035" y="78784"/>
                </a:lnTo>
                <a:lnTo>
                  <a:pt x="21298" y="117840"/>
                </a:lnTo>
                <a:lnTo>
                  <a:pt x="5534" y="162114"/>
                </a:lnTo>
                <a:lnTo>
                  <a:pt x="0" y="210345"/>
                </a:lnTo>
                <a:lnTo>
                  <a:pt x="5534" y="258574"/>
                </a:lnTo>
                <a:lnTo>
                  <a:pt x="21298" y="302848"/>
                </a:lnTo>
                <a:lnTo>
                  <a:pt x="46035" y="341904"/>
                </a:lnTo>
                <a:lnTo>
                  <a:pt x="78487" y="374478"/>
                </a:lnTo>
                <a:lnTo>
                  <a:pt x="117395" y="399309"/>
                </a:lnTo>
                <a:lnTo>
                  <a:pt x="161502" y="415133"/>
                </a:lnTo>
                <a:lnTo>
                  <a:pt x="209550" y="420688"/>
                </a:lnTo>
                <a:lnTo>
                  <a:pt x="257597" y="415133"/>
                </a:lnTo>
                <a:lnTo>
                  <a:pt x="301704" y="399309"/>
                </a:lnTo>
                <a:lnTo>
                  <a:pt x="340612" y="374478"/>
                </a:lnTo>
                <a:lnTo>
                  <a:pt x="373064" y="341904"/>
                </a:lnTo>
                <a:lnTo>
                  <a:pt x="397801" y="302848"/>
                </a:lnTo>
                <a:lnTo>
                  <a:pt x="413565" y="258574"/>
                </a:lnTo>
                <a:lnTo>
                  <a:pt x="419100" y="210345"/>
                </a:lnTo>
                <a:lnTo>
                  <a:pt x="413565" y="162114"/>
                </a:lnTo>
                <a:lnTo>
                  <a:pt x="397801" y="117840"/>
                </a:lnTo>
                <a:lnTo>
                  <a:pt x="373064" y="78784"/>
                </a:lnTo>
                <a:lnTo>
                  <a:pt x="340612" y="46210"/>
                </a:lnTo>
                <a:lnTo>
                  <a:pt x="301704" y="21379"/>
                </a:lnTo>
                <a:lnTo>
                  <a:pt x="257597" y="5555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5440" y="2192791"/>
            <a:ext cx="453390" cy="455295"/>
          </a:xfrm>
          <a:custGeom>
            <a:avLst/>
            <a:gdLst/>
            <a:ahLst/>
            <a:cxnLst/>
            <a:rect l="l" t="t" r="r" b="b"/>
            <a:pathLst>
              <a:path w="453389" h="455294">
                <a:moveTo>
                  <a:pt x="0" y="227352"/>
                </a:moveTo>
                <a:lnTo>
                  <a:pt x="4291" y="181868"/>
                </a:lnTo>
                <a:lnTo>
                  <a:pt x="18015" y="138977"/>
                </a:lnTo>
                <a:lnTo>
                  <a:pt x="38574" y="100431"/>
                </a:lnTo>
                <a:lnTo>
                  <a:pt x="66013" y="66989"/>
                </a:lnTo>
                <a:lnTo>
                  <a:pt x="99522" y="38635"/>
                </a:lnTo>
                <a:lnTo>
                  <a:pt x="138184" y="18015"/>
                </a:lnTo>
                <a:lnTo>
                  <a:pt x="181074" y="4291"/>
                </a:lnTo>
                <a:lnTo>
                  <a:pt x="226558" y="0"/>
                </a:lnTo>
                <a:lnTo>
                  <a:pt x="272042" y="4291"/>
                </a:lnTo>
                <a:lnTo>
                  <a:pt x="314933" y="18015"/>
                </a:lnTo>
                <a:lnTo>
                  <a:pt x="353594" y="38635"/>
                </a:lnTo>
                <a:lnTo>
                  <a:pt x="387103" y="66989"/>
                </a:lnTo>
                <a:lnTo>
                  <a:pt x="414542" y="100431"/>
                </a:lnTo>
                <a:lnTo>
                  <a:pt x="435101" y="138977"/>
                </a:lnTo>
                <a:lnTo>
                  <a:pt x="448826" y="181868"/>
                </a:lnTo>
                <a:lnTo>
                  <a:pt x="453117" y="227352"/>
                </a:lnTo>
                <a:lnTo>
                  <a:pt x="448826" y="272836"/>
                </a:lnTo>
                <a:lnTo>
                  <a:pt x="435101" y="315726"/>
                </a:lnTo>
                <a:lnTo>
                  <a:pt x="414542" y="354273"/>
                </a:lnTo>
                <a:lnTo>
                  <a:pt x="387103" y="387715"/>
                </a:lnTo>
                <a:lnTo>
                  <a:pt x="353594" y="416069"/>
                </a:lnTo>
                <a:lnTo>
                  <a:pt x="314933" y="436688"/>
                </a:lnTo>
                <a:lnTo>
                  <a:pt x="272042" y="450413"/>
                </a:lnTo>
                <a:lnTo>
                  <a:pt x="226558" y="454704"/>
                </a:lnTo>
                <a:lnTo>
                  <a:pt x="181074" y="450413"/>
                </a:lnTo>
                <a:lnTo>
                  <a:pt x="138184" y="436688"/>
                </a:lnTo>
                <a:lnTo>
                  <a:pt x="99522" y="416069"/>
                </a:lnTo>
                <a:lnTo>
                  <a:pt x="66013" y="387715"/>
                </a:lnTo>
                <a:lnTo>
                  <a:pt x="38574" y="354273"/>
                </a:lnTo>
                <a:lnTo>
                  <a:pt x="18015" y="315726"/>
                </a:lnTo>
                <a:lnTo>
                  <a:pt x="4291" y="272836"/>
                </a:lnTo>
                <a:lnTo>
                  <a:pt x="0" y="227352"/>
                </a:lnTo>
                <a:close/>
              </a:path>
            </a:pathLst>
          </a:custGeom>
          <a:ln w="16933">
            <a:solidFill>
              <a:srgbClr val="B6A9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9458" y="2226808"/>
            <a:ext cx="385445" cy="386715"/>
          </a:xfrm>
          <a:custGeom>
            <a:avLst/>
            <a:gdLst/>
            <a:ahLst/>
            <a:cxnLst/>
            <a:rect l="l" t="t" r="r" b="b"/>
            <a:pathLst>
              <a:path w="385445" h="386714">
                <a:moveTo>
                  <a:pt x="0" y="193335"/>
                </a:moveTo>
                <a:lnTo>
                  <a:pt x="3646" y="154681"/>
                </a:lnTo>
                <a:lnTo>
                  <a:pt x="15321" y="118197"/>
                </a:lnTo>
                <a:lnTo>
                  <a:pt x="56223" y="56835"/>
                </a:lnTo>
                <a:lnTo>
                  <a:pt x="117403" y="15321"/>
                </a:lnTo>
                <a:lnTo>
                  <a:pt x="153887" y="3646"/>
                </a:lnTo>
                <a:lnTo>
                  <a:pt x="192541" y="0"/>
                </a:lnTo>
                <a:lnTo>
                  <a:pt x="231194" y="3646"/>
                </a:lnTo>
                <a:lnTo>
                  <a:pt x="267679" y="15321"/>
                </a:lnTo>
                <a:lnTo>
                  <a:pt x="328858" y="56835"/>
                </a:lnTo>
                <a:lnTo>
                  <a:pt x="369761" y="118197"/>
                </a:lnTo>
                <a:lnTo>
                  <a:pt x="381436" y="154681"/>
                </a:lnTo>
                <a:lnTo>
                  <a:pt x="385082" y="193335"/>
                </a:lnTo>
                <a:lnTo>
                  <a:pt x="381436" y="231988"/>
                </a:lnTo>
                <a:lnTo>
                  <a:pt x="369761" y="268473"/>
                </a:lnTo>
                <a:lnTo>
                  <a:pt x="328858" y="329834"/>
                </a:lnTo>
                <a:lnTo>
                  <a:pt x="267679" y="371348"/>
                </a:lnTo>
                <a:lnTo>
                  <a:pt x="231194" y="383023"/>
                </a:lnTo>
                <a:lnTo>
                  <a:pt x="192541" y="386670"/>
                </a:lnTo>
                <a:lnTo>
                  <a:pt x="153887" y="383023"/>
                </a:lnTo>
                <a:lnTo>
                  <a:pt x="117403" y="371348"/>
                </a:lnTo>
                <a:lnTo>
                  <a:pt x="56223" y="329834"/>
                </a:lnTo>
                <a:lnTo>
                  <a:pt x="15321" y="268473"/>
                </a:lnTo>
                <a:lnTo>
                  <a:pt x="3646" y="231988"/>
                </a:lnTo>
                <a:lnTo>
                  <a:pt x="0" y="193335"/>
                </a:lnTo>
                <a:close/>
              </a:path>
            </a:pathLst>
          </a:custGeom>
          <a:ln w="16933">
            <a:solidFill>
              <a:srgbClr val="B6A9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95613" y="795020"/>
            <a:ext cx="7557770" cy="13004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850900" marR="5080" indent="-838835">
              <a:lnSpc>
                <a:spcPts val="5000"/>
              </a:lnSpc>
              <a:spcBef>
                <a:spcPts val="300"/>
              </a:spcBef>
              <a:tabLst>
                <a:tab pos="2291715" algn="l"/>
                <a:tab pos="3714115" algn="l"/>
                <a:tab pos="4392930" algn="l"/>
              </a:tabLst>
            </a:pPr>
            <a:r>
              <a:rPr sz="4200" spc="-5" dirty="0"/>
              <a:t>Muchas	gracias	por</a:t>
            </a:r>
            <a:r>
              <a:rPr sz="4200" spc="-75" dirty="0"/>
              <a:t> </a:t>
            </a:r>
            <a:r>
              <a:rPr sz="4200" spc="-5" dirty="0"/>
              <a:t>vuestra  asistencia	</a:t>
            </a:r>
            <a:r>
              <a:rPr sz="4200" dirty="0"/>
              <a:t>y</a:t>
            </a:r>
            <a:r>
              <a:rPr sz="4200" spc="-20" dirty="0"/>
              <a:t> </a:t>
            </a:r>
            <a:r>
              <a:rPr sz="4200" spc="-5" dirty="0"/>
              <a:t>atención.</a:t>
            </a:r>
            <a:endParaRPr sz="4200"/>
          </a:p>
        </p:txBody>
      </p:sp>
      <p:sp>
        <p:nvSpPr>
          <p:cNvPr id="16" name="object 16"/>
          <p:cNvSpPr/>
          <p:nvPr/>
        </p:nvSpPr>
        <p:spPr>
          <a:xfrm>
            <a:off x="2411412" y="2492375"/>
            <a:ext cx="4248148" cy="403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55898" y="5073651"/>
            <a:ext cx="3557904" cy="993775"/>
          </a:xfrm>
          <a:prstGeom prst="rect">
            <a:avLst/>
          </a:prstGeom>
          <a:solidFill>
            <a:srgbClr val="E9E3D8"/>
          </a:solidFill>
        </p:spPr>
        <p:txBody>
          <a:bodyPr vert="horz" wrap="square" lIns="0" tIns="39370" rIns="0" bIns="0" rtlCol="0">
            <a:spAutoFit/>
          </a:bodyPr>
          <a:lstStyle/>
          <a:p>
            <a:pPr marL="430530" marR="481330" indent="-635" algn="ctr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latin typeface="Times New Roman"/>
                <a:cs typeface="Times New Roman"/>
              </a:rPr>
              <a:t>Unidad </a:t>
            </a:r>
            <a:r>
              <a:rPr sz="2000" b="1" spc="10" dirty="0">
                <a:latin typeface="Times New Roman"/>
                <a:cs typeface="Times New Roman"/>
              </a:rPr>
              <a:t>de </a:t>
            </a:r>
            <a:r>
              <a:rPr sz="2000" b="1" spc="-15" dirty="0">
                <a:latin typeface="Times New Roman"/>
                <a:cs typeface="Times New Roman"/>
              </a:rPr>
              <a:t>Orientación  </a:t>
            </a:r>
            <a:r>
              <a:rPr sz="2000" b="1" spc="-10" dirty="0">
                <a:latin typeface="Times New Roman"/>
                <a:cs typeface="Times New Roman"/>
              </a:rPr>
              <a:t>Académica </a:t>
            </a:r>
            <a:r>
              <a:rPr sz="2000" b="1" spc="-65" dirty="0">
                <a:latin typeface="Times New Roman"/>
                <a:cs typeface="Times New Roman"/>
              </a:rPr>
              <a:t>y </a:t>
            </a:r>
            <a:r>
              <a:rPr sz="2000" b="1" spc="10" dirty="0">
                <a:latin typeface="Times New Roman"/>
                <a:cs typeface="Times New Roman"/>
              </a:rPr>
              <a:t>Acceso </a:t>
            </a:r>
            <a:r>
              <a:rPr sz="2000" b="1" spc="-45" dirty="0">
                <a:latin typeface="Times New Roman"/>
                <a:cs typeface="Times New Roman"/>
              </a:rPr>
              <a:t>a </a:t>
            </a:r>
            <a:r>
              <a:rPr sz="2000" b="1" spc="-40" dirty="0">
                <a:latin typeface="Times New Roman"/>
                <a:cs typeface="Times New Roman"/>
              </a:rPr>
              <a:t>la  </a:t>
            </a:r>
            <a:r>
              <a:rPr sz="2000" b="1" spc="-20" dirty="0">
                <a:latin typeface="Times New Roman"/>
                <a:cs typeface="Times New Roman"/>
              </a:rPr>
              <a:t>Universidad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8" y="1627473"/>
            <a:ext cx="8625205" cy="5054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0" marR="5080" algn="just">
              <a:lnSpc>
                <a:spcPct val="100200"/>
              </a:lnSpc>
              <a:spcBef>
                <a:spcPts val="90"/>
              </a:spcBef>
            </a:pPr>
            <a:r>
              <a:rPr sz="2600" spc="-140" dirty="0">
                <a:solidFill>
                  <a:srgbClr val="47353A"/>
                </a:solidFill>
                <a:latin typeface="Times New Roman"/>
                <a:cs typeface="Times New Roman"/>
              </a:rPr>
              <a:t>Se </a:t>
            </a:r>
            <a:r>
              <a:rPr sz="2600" spc="-10" dirty="0">
                <a:solidFill>
                  <a:srgbClr val="47353A"/>
                </a:solidFill>
                <a:latin typeface="Times New Roman"/>
                <a:cs typeface="Times New Roman"/>
              </a:rPr>
              <a:t>compone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600" spc="-85" dirty="0">
                <a:solidFill>
                  <a:srgbClr val="47353A"/>
                </a:solidFill>
                <a:latin typeface="Times New Roman"/>
                <a:cs typeface="Times New Roman"/>
              </a:rPr>
              <a:t>4 ejercicios: </a:t>
            </a:r>
            <a:r>
              <a:rPr sz="2600" b="1" spc="-85" dirty="0">
                <a:solidFill>
                  <a:srgbClr val="3333CC"/>
                </a:solidFill>
                <a:latin typeface="Times New Roman"/>
                <a:cs typeface="Times New Roman"/>
              </a:rPr>
              <a:t>3 </a:t>
            </a:r>
            <a:r>
              <a:rPr sz="2600" b="1" spc="-50" dirty="0">
                <a:solidFill>
                  <a:srgbClr val="3333CC"/>
                </a:solidFill>
                <a:latin typeface="Times New Roman"/>
                <a:cs typeface="Times New Roman"/>
              </a:rPr>
              <a:t>Materias </a:t>
            </a:r>
            <a:r>
              <a:rPr sz="26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generales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del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bloque de  </a:t>
            </a:r>
            <a:r>
              <a:rPr sz="2600" spc="-65" dirty="0">
                <a:solidFill>
                  <a:srgbClr val="47353A"/>
                </a:solidFill>
                <a:latin typeface="Times New Roman"/>
                <a:cs typeface="Times New Roman"/>
              </a:rPr>
              <a:t>asignaturas</a:t>
            </a:r>
            <a:r>
              <a:rPr sz="2600" spc="51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troncales </a:t>
            </a:r>
            <a:r>
              <a:rPr sz="2600" spc="-220" dirty="0">
                <a:solidFill>
                  <a:srgbClr val="47353A"/>
                </a:solidFill>
                <a:latin typeface="Times New Roman"/>
                <a:cs typeface="Times New Roman"/>
              </a:rPr>
              <a:t>y </a:t>
            </a:r>
            <a:r>
              <a:rPr sz="2600" spc="-114" dirty="0">
                <a:latin typeface="Times New Roman"/>
                <a:cs typeface="Times New Roman"/>
              </a:rPr>
              <a:t>la </a:t>
            </a:r>
            <a:r>
              <a:rPr sz="2600" b="1" spc="-65" dirty="0">
                <a:solidFill>
                  <a:srgbClr val="3333CC"/>
                </a:solidFill>
                <a:latin typeface="Times New Roman"/>
                <a:cs typeface="Times New Roman"/>
              </a:rPr>
              <a:t>Materia</a:t>
            </a:r>
            <a:r>
              <a:rPr sz="2600" b="1" spc="51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>
                <a:solidFill>
                  <a:srgbClr val="3333CC"/>
                </a:solidFill>
                <a:latin typeface="Times New Roman"/>
                <a:cs typeface="Times New Roman"/>
              </a:rPr>
              <a:t>general </a:t>
            </a:r>
            <a:r>
              <a:rPr sz="2600" spc="-70" dirty="0">
                <a:latin typeface="Times New Roman"/>
                <a:cs typeface="Times New Roman"/>
              </a:rPr>
              <a:t>del </a:t>
            </a:r>
            <a:r>
              <a:rPr sz="2600" spc="-40" dirty="0">
                <a:latin typeface="Times New Roman"/>
                <a:cs typeface="Times New Roman"/>
              </a:rPr>
              <a:t>bloque</a:t>
            </a:r>
            <a:r>
              <a:rPr sz="2600" spc="56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de  </a:t>
            </a:r>
            <a:r>
              <a:rPr sz="2600" spc="-65" dirty="0">
                <a:latin typeface="Times New Roman"/>
                <a:cs typeface="Times New Roman"/>
              </a:rPr>
              <a:t>asignaturas </a:t>
            </a:r>
            <a:r>
              <a:rPr sz="2600" spc="-45" dirty="0">
                <a:latin typeface="Times New Roman"/>
                <a:cs typeface="Times New Roman"/>
              </a:rPr>
              <a:t>troncales </a:t>
            </a:r>
            <a:r>
              <a:rPr sz="2600" spc="-60" dirty="0">
                <a:latin typeface="Times New Roman"/>
                <a:cs typeface="Times New Roman"/>
              </a:rPr>
              <a:t>según </a:t>
            </a:r>
            <a:r>
              <a:rPr sz="2600" b="1" spc="-15" dirty="0">
                <a:solidFill>
                  <a:srgbClr val="3333CC"/>
                </a:solidFill>
                <a:latin typeface="Times New Roman"/>
                <a:cs typeface="Times New Roman"/>
              </a:rPr>
              <a:t>modalidad </a:t>
            </a:r>
            <a:r>
              <a:rPr sz="2600" b="1" spc="55" dirty="0">
                <a:solidFill>
                  <a:srgbClr val="3333CC"/>
                </a:solidFill>
                <a:latin typeface="Times New Roman"/>
                <a:cs typeface="Times New Roman"/>
              </a:rPr>
              <a:t>e </a:t>
            </a:r>
            <a:r>
              <a:rPr sz="2600" b="1" spc="-55" dirty="0">
                <a:solidFill>
                  <a:srgbClr val="3333CC"/>
                </a:solidFill>
                <a:latin typeface="Times New Roman"/>
                <a:cs typeface="Times New Roman"/>
              </a:rPr>
              <a:t>itinerario </a:t>
            </a:r>
            <a:r>
              <a:rPr sz="2600" b="1" spc="55" dirty="0">
                <a:latin typeface="Times New Roman"/>
                <a:cs typeface="Times New Roman"/>
              </a:rPr>
              <a:t>(se </a:t>
            </a:r>
            <a:r>
              <a:rPr sz="2600" b="1" spc="-55" dirty="0">
                <a:latin typeface="Times New Roman"/>
                <a:cs typeface="Times New Roman"/>
              </a:rPr>
              <a:t>hayan </a:t>
            </a:r>
            <a:r>
              <a:rPr sz="2600" b="1" spc="50" dirty="0">
                <a:latin typeface="Times New Roman"/>
                <a:cs typeface="Times New Roman"/>
              </a:rPr>
              <a:t>o  </a:t>
            </a:r>
            <a:r>
              <a:rPr sz="2600" b="1" spc="10" dirty="0">
                <a:latin typeface="Times New Roman"/>
                <a:cs typeface="Times New Roman"/>
              </a:rPr>
              <a:t>no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cursado)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b="1" spc="-75" dirty="0">
                <a:solidFill>
                  <a:srgbClr val="47353A"/>
                </a:solidFill>
                <a:latin typeface="Times New Roman"/>
                <a:cs typeface="Times New Roman"/>
              </a:rPr>
              <a:t>Primer</a:t>
            </a:r>
            <a:r>
              <a:rPr sz="2600" b="1" spc="-22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600" b="1" spc="-35" dirty="0">
                <a:solidFill>
                  <a:srgbClr val="47353A"/>
                </a:solidFill>
                <a:latin typeface="Times New Roman"/>
                <a:cs typeface="Times New Roman"/>
              </a:rPr>
              <a:t>ejercicio:</a:t>
            </a:r>
            <a:endParaRPr sz="2600">
              <a:latin typeface="Times New Roman"/>
              <a:cs typeface="Times New Roman"/>
            </a:endParaRPr>
          </a:p>
          <a:p>
            <a:pPr marL="918844">
              <a:lnSpc>
                <a:spcPct val="100000"/>
              </a:lnSpc>
              <a:spcBef>
                <a:spcPts val="680"/>
              </a:spcBef>
            </a:pPr>
            <a:r>
              <a:rPr sz="26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Lengua </a:t>
            </a:r>
            <a:r>
              <a:rPr sz="2600" b="1" spc="-35" dirty="0">
                <a:solidFill>
                  <a:srgbClr val="3333CC"/>
                </a:solidFill>
                <a:latin typeface="Times New Roman"/>
                <a:cs typeface="Times New Roman"/>
              </a:rPr>
              <a:t>Castellana </a:t>
            </a:r>
            <a:r>
              <a:rPr sz="2600" b="1" spc="-85" dirty="0">
                <a:solidFill>
                  <a:srgbClr val="3333CC"/>
                </a:solidFill>
                <a:latin typeface="Times New Roman"/>
                <a:cs typeface="Times New Roman"/>
              </a:rPr>
              <a:t>y </a:t>
            </a:r>
            <a:r>
              <a:rPr sz="2600" b="1" spc="-80" dirty="0">
                <a:solidFill>
                  <a:srgbClr val="3333CC"/>
                </a:solidFill>
                <a:latin typeface="Times New Roman"/>
                <a:cs typeface="Times New Roman"/>
              </a:rPr>
              <a:t>Literatura</a:t>
            </a:r>
            <a:r>
              <a:rPr sz="2600" b="1" spc="11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600" b="1" spc="10" dirty="0">
                <a:solidFill>
                  <a:srgbClr val="3333CC"/>
                </a:solidFill>
                <a:latin typeface="Times New Roman"/>
                <a:cs typeface="Times New Roman"/>
              </a:rPr>
              <a:t>II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3100"/>
              </a:lnSpc>
              <a:spcBef>
                <a:spcPts val="1780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b="1" spc="0" dirty="0">
                <a:solidFill>
                  <a:srgbClr val="47353A"/>
                </a:solidFill>
                <a:latin typeface="Times New Roman"/>
                <a:cs typeface="Times New Roman"/>
              </a:rPr>
              <a:t>Segundo</a:t>
            </a:r>
            <a:r>
              <a:rPr sz="2600" b="1" spc="-220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600" b="1" spc="-35" dirty="0">
                <a:solidFill>
                  <a:srgbClr val="47353A"/>
                </a:solidFill>
                <a:latin typeface="Times New Roman"/>
                <a:cs typeface="Times New Roman"/>
              </a:rPr>
              <a:t>ejercicio:</a:t>
            </a:r>
            <a:endParaRPr sz="2600">
              <a:latin typeface="Times New Roman"/>
              <a:cs typeface="Times New Roman"/>
            </a:endParaRPr>
          </a:p>
          <a:p>
            <a:pPr marL="927100">
              <a:lnSpc>
                <a:spcPts val="3100"/>
              </a:lnSpc>
            </a:pPr>
            <a:r>
              <a:rPr sz="26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Lengua </a:t>
            </a:r>
            <a:r>
              <a:rPr sz="2600" b="1" spc="-75" dirty="0">
                <a:solidFill>
                  <a:srgbClr val="3333CC"/>
                </a:solidFill>
                <a:latin typeface="Times New Roman"/>
                <a:cs typeface="Times New Roman"/>
              </a:rPr>
              <a:t>Extranjera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3110"/>
              </a:lnSpc>
              <a:spcBef>
                <a:spcPts val="980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b="1" spc="-90" dirty="0">
                <a:solidFill>
                  <a:srgbClr val="47353A"/>
                </a:solidFill>
                <a:latin typeface="Times New Roman"/>
                <a:cs typeface="Times New Roman"/>
              </a:rPr>
              <a:t>Tercer</a:t>
            </a:r>
            <a:r>
              <a:rPr sz="2600" b="1" spc="-22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600" b="1" spc="-35" dirty="0">
                <a:solidFill>
                  <a:srgbClr val="47353A"/>
                </a:solidFill>
                <a:latin typeface="Times New Roman"/>
                <a:cs typeface="Times New Roman"/>
              </a:rPr>
              <a:t>ejercicio:</a:t>
            </a:r>
            <a:endParaRPr sz="2600">
              <a:latin typeface="Times New Roman"/>
              <a:cs typeface="Times New Roman"/>
            </a:endParaRPr>
          </a:p>
          <a:p>
            <a:pPr marL="927100">
              <a:lnSpc>
                <a:spcPts val="3100"/>
              </a:lnSpc>
            </a:pPr>
            <a:r>
              <a:rPr sz="26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Historia </a:t>
            </a:r>
            <a:r>
              <a:rPr sz="2600" b="1" spc="15" dirty="0">
                <a:solidFill>
                  <a:srgbClr val="3333CC"/>
                </a:solidFill>
                <a:latin typeface="Times New Roman"/>
                <a:cs typeface="Times New Roman"/>
              </a:rPr>
              <a:t>de</a:t>
            </a:r>
            <a:r>
              <a:rPr sz="26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>
                <a:solidFill>
                  <a:srgbClr val="3333CC"/>
                </a:solidFill>
                <a:latin typeface="Times New Roman"/>
                <a:cs typeface="Times New Roman"/>
              </a:rPr>
              <a:t>España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3110"/>
              </a:lnSpc>
            </a:pPr>
            <a:r>
              <a:rPr sz="2600" spc="-220" dirty="0"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1206" y="426084"/>
            <a:ext cx="55791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Composición </a:t>
            </a:r>
            <a:r>
              <a:rPr sz="3300" dirty="0"/>
              <a:t>de la</a:t>
            </a:r>
            <a:r>
              <a:rPr sz="3300" spc="-90" dirty="0"/>
              <a:t> </a:t>
            </a:r>
            <a:r>
              <a:rPr sz="3300" spc="-5" dirty="0"/>
              <a:t>PEvAU</a:t>
            </a:r>
            <a:endParaRPr sz="3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8" y="2063337"/>
            <a:ext cx="8624570" cy="373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b="1" spc="-65" dirty="0">
                <a:solidFill>
                  <a:srgbClr val="47353A"/>
                </a:solidFill>
                <a:latin typeface="Times New Roman"/>
                <a:cs typeface="Times New Roman"/>
              </a:rPr>
              <a:t>Cuarto</a:t>
            </a:r>
            <a:r>
              <a:rPr sz="2600" b="1" spc="-220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600" b="1" spc="-35" dirty="0">
                <a:solidFill>
                  <a:srgbClr val="47353A"/>
                </a:solidFill>
                <a:latin typeface="Times New Roman"/>
                <a:cs typeface="Times New Roman"/>
              </a:rPr>
              <a:t>ejercicio: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278765">
              <a:lnSpc>
                <a:spcPct val="100000"/>
              </a:lnSpc>
            </a:pPr>
            <a:r>
              <a:rPr sz="1800" spc="50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800" spc="505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1800" spc="-150" dirty="0">
                <a:solidFill>
                  <a:srgbClr val="B5C29B"/>
                </a:solidFill>
                <a:latin typeface="Helvetica"/>
                <a:cs typeface="Helvetica"/>
              </a:rPr>
              <a:t> </a:t>
            </a:r>
            <a:r>
              <a:rPr sz="2600" b="1" spc="-80" dirty="0">
                <a:solidFill>
                  <a:srgbClr val="47353A"/>
                </a:solidFill>
                <a:latin typeface="Times New Roman"/>
                <a:cs typeface="Times New Roman"/>
              </a:rPr>
              <a:t>Artes: </a:t>
            </a:r>
            <a:r>
              <a:rPr sz="2600" b="1" dirty="0">
                <a:solidFill>
                  <a:srgbClr val="3333CC"/>
                </a:solidFill>
                <a:latin typeface="Times New Roman"/>
                <a:cs typeface="Times New Roman"/>
              </a:rPr>
              <a:t>Fundamentos </a:t>
            </a:r>
            <a:r>
              <a:rPr sz="26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del </a:t>
            </a:r>
            <a:r>
              <a:rPr sz="2600" b="1" spc="-90" dirty="0">
                <a:solidFill>
                  <a:srgbClr val="3333CC"/>
                </a:solidFill>
                <a:latin typeface="Times New Roman"/>
                <a:cs typeface="Times New Roman"/>
              </a:rPr>
              <a:t>Arte </a:t>
            </a:r>
            <a:r>
              <a:rPr sz="2600" b="1" spc="15" dirty="0">
                <a:solidFill>
                  <a:srgbClr val="3333CC"/>
                </a:solidFill>
                <a:latin typeface="Times New Roman"/>
                <a:cs typeface="Times New Roman"/>
              </a:rPr>
              <a:t>II.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278765">
              <a:lnSpc>
                <a:spcPct val="100000"/>
              </a:lnSpc>
            </a:pPr>
            <a:r>
              <a:rPr sz="1800" spc="50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800" spc="505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1800" spc="-280" dirty="0">
                <a:solidFill>
                  <a:srgbClr val="B5C29B"/>
                </a:solidFill>
                <a:latin typeface="Helvetica"/>
                <a:cs typeface="Helvetica"/>
              </a:rPr>
              <a:t> </a:t>
            </a:r>
            <a:r>
              <a:rPr sz="2600" b="1" spc="-25" dirty="0">
                <a:solidFill>
                  <a:srgbClr val="47353A"/>
                </a:solidFill>
                <a:latin typeface="Times New Roman"/>
                <a:cs typeface="Times New Roman"/>
              </a:rPr>
              <a:t>Ciencias: </a:t>
            </a:r>
            <a:r>
              <a:rPr sz="2600" b="1" spc="-15" dirty="0">
                <a:solidFill>
                  <a:srgbClr val="3333CC"/>
                </a:solidFill>
                <a:latin typeface="Times New Roman"/>
                <a:cs typeface="Times New Roman"/>
              </a:rPr>
              <a:t>Matemáticas </a:t>
            </a:r>
            <a:r>
              <a:rPr sz="2600" b="1" spc="15" dirty="0">
                <a:solidFill>
                  <a:srgbClr val="3333CC"/>
                </a:solidFill>
                <a:latin typeface="Times New Roman"/>
                <a:cs typeface="Times New Roman"/>
              </a:rPr>
              <a:t>II.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278765">
              <a:lnSpc>
                <a:spcPct val="100000"/>
              </a:lnSpc>
            </a:pPr>
            <a:r>
              <a:rPr sz="1800" spc="50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800" spc="505" dirty="0">
                <a:solidFill>
                  <a:srgbClr val="B5C29B"/>
                </a:solidFill>
                <a:latin typeface="Helvetica"/>
                <a:cs typeface="Helvetica"/>
              </a:rPr>
              <a:t> </a:t>
            </a:r>
            <a:r>
              <a:rPr sz="1800" spc="-280" dirty="0">
                <a:solidFill>
                  <a:srgbClr val="B5C29B"/>
                </a:solidFill>
                <a:latin typeface="Helvetica"/>
                <a:cs typeface="Helvetica"/>
              </a:rPr>
              <a:t> </a:t>
            </a:r>
            <a:r>
              <a:rPr sz="2600" b="1" dirty="0">
                <a:solidFill>
                  <a:srgbClr val="47353A"/>
                </a:solidFill>
                <a:latin typeface="Times New Roman"/>
                <a:cs typeface="Times New Roman"/>
              </a:rPr>
              <a:t>Humanidades: </a:t>
            </a:r>
            <a:r>
              <a:rPr sz="2600" b="1" spc="-45" dirty="0">
                <a:solidFill>
                  <a:srgbClr val="3333CC"/>
                </a:solidFill>
                <a:latin typeface="Times New Roman"/>
                <a:cs typeface="Times New Roman"/>
              </a:rPr>
              <a:t>Latín </a:t>
            </a:r>
            <a:r>
              <a:rPr sz="2600" b="1" spc="15" dirty="0">
                <a:solidFill>
                  <a:srgbClr val="3333CC"/>
                </a:solidFill>
                <a:latin typeface="Times New Roman"/>
                <a:cs typeface="Times New Roman"/>
              </a:rPr>
              <a:t>II.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Times New Roman"/>
              <a:cs typeface="Times New Roman"/>
            </a:endParaRPr>
          </a:p>
          <a:p>
            <a:pPr marL="558800" marR="5080" indent="-279400">
              <a:lnSpc>
                <a:spcPts val="2880"/>
              </a:lnSpc>
              <a:spcBef>
                <a:spcPts val="5"/>
              </a:spcBef>
            </a:pPr>
            <a:r>
              <a:rPr sz="1800" spc="505" dirty="0">
                <a:solidFill>
                  <a:srgbClr val="A7B789"/>
                </a:solidFill>
                <a:latin typeface="Arial"/>
                <a:cs typeface="Arial"/>
              </a:rPr>
              <a:t>¡</a:t>
            </a:r>
            <a:r>
              <a:rPr sz="1800" spc="505" dirty="0">
                <a:solidFill>
                  <a:srgbClr val="B5C29B"/>
                </a:solidFill>
                <a:latin typeface="Helvetica"/>
                <a:cs typeface="Helvetica"/>
              </a:rPr>
              <a:t>  </a:t>
            </a:r>
            <a:r>
              <a:rPr sz="2600" b="1" dirty="0">
                <a:solidFill>
                  <a:srgbClr val="47353A"/>
                </a:solidFill>
                <a:latin typeface="Times New Roman"/>
                <a:cs typeface="Times New Roman"/>
              </a:rPr>
              <a:t>Ciencias </a:t>
            </a:r>
            <a:r>
              <a:rPr sz="2600" b="1" spc="-20" dirty="0">
                <a:solidFill>
                  <a:srgbClr val="47353A"/>
                </a:solidFill>
                <a:latin typeface="Times New Roman"/>
                <a:cs typeface="Times New Roman"/>
              </a:rPr>
              <a:t>Sociales: </a:t>
            </a:r>
            <a:r>
              <a:rPr sz="2600" b="1" spc="-15" dirty="0">
                <a:solidFill>
                  <a:srgbClr val="3333CC"/>
                </a:solidFill>
                <a:latin typeface="Times New Roman"/>
                <a:cs typeface="Times New Roman"/>
              </a:rPr>
              <a:t>Matemáticas </a:t>
            </a:r>
            <a:r>
              <a:rPr sz="2600" b="1" spc="-25" dirty="0">
                <a:solidFill>
                  <a:srgbClr val="3333CC"/>
                </a:solidFill>
                <a:latin typeface="Times New Roman"/>
                <a:cs typeface="Times New Roman"/>
              </a:rPr>
              <a:t>Aplicadas </a:t>
            </a:r>
            <a:r>
              <a:rPr sz="2600" b="1" spc="-55" dirty="0">
                <a:solidFill>
                  <a:srgbClr val="3333CC"/>
                </a:solidFill>
                <a:latin typeface="Times New Roman"/>
                <a:cs typeface="Times New Roman"/>
              </a:rPr>
              <a:t>a </a:t>
            </a:r>
            <a:r>
              <a:rPr sz="2600" b="1" spc="-15" dirty="0">
                <a:solidFill>
                  <a:srgbClr val="3333CC"/>
                </a:solidFill>
                <a:latin typeface="Times New Roman"/>
                <a:cs typeface="Times New Roman"/>
              </a:rPr>
              <a:t>las </a:t>
            </a:r>
            <a:r>
              <a:rPr sz="2600" b="1" dirty="0">
                <a:solidFill>
                  <a:srgbClr val="3333CC"/>
                </a:solidFill>
                <a:latin typeface="Times New Roman"/>
                <a:cs typeface="Times New Roman"/>
              </a:rPr>
              <a:t>Ciencias  Sociales</a:t>
            </a:r>
            <a:r>
              <a:rPr sz="2600" b="1" spc="-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600" b="1" spc="15" dirty="0">
                <a:solidFill>
                  <a:srgbClr val="3333CC"/>
                </a:solidFill>
                <a:latin typeface="Times New Roman"/>
                <a:cs typeface="Times New Roman"/>
              </a:rPr>
              <a:t>II.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1206" y="426084"/>
            <a:ext cx="55791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Composición </a:t>
            </a:r>
            <a:r>
              <a:rPr sz="3300" dirty="0"/>
              <a:t>de la</a:t>
            </a:r>
            <a:r>
              <a:rPr sz="3300" spc="-90" dirty="0"/>
              <a:t> </a:t>
            </a:r>
            <a:r>
              <a:rPr sz="3300" spc="-5" dirty="0"/>
              <a:t>PEvAU</a:t>
            </a:r>
            <a:endParaRPr sz="3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294" y="2543694"/>
            <a:ext cx="8441574" cy="515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128" y="1388174"/>
            <a:ext cx="8633460" cy="3574415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2350" spc="14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800" spc="-75" dirty="0">
                <a:solidFill>
                  <a:srgbClr val="47353A"/>
                </a:solidFill>
                <a:latin typeface="Times New Roman"/>
                <a:cs typeface="Times New Roman"/>
              </a:rPr>
              <a:t>Cada </a:t>
            </a:r>
            <a:r>
              <a:rPr sz="2800" spc="0" dirty="0">
                <a:solidFill>
                  <a:srgbClr val="47353A"/>
                </a:solidFill>
                <a:latin typeface="Times New Roman"/>
                <a:cs typeface="Times New Roman"/>
              </a:rPr>
              <a:t>uno </a:t>
            </a:r>
            <a:r>
              <a:rPr sz="28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800" spc="-65" dirty="0">
                <a:solidFill>
                  <a:srgbClr val="47353A"/>
                </a:solidFill>
                <a:latin typeface="Times New Roman"/>
                <a:cs typeface="Times New Roman"/>
              </a:rPr>
              <a:t>los </a:t>
            </a:r>
            <a:r>
              <a:rPr sz="2800" spc="-80" dirty="0">
                <a:solidFill>
                  <a:srgbClr val="47353A"/>
                </a:solidFill>
                <a:latin typeface="Times New Roman"/>
                <a:cs typeface="Times New Roman"/>
              </a:rPr>
              <a:t>ejercicios </a:t>
            </a:r>
            <a:r>
              <a:rPr sz="2800" spc="-75" dirty="0">
                <a:solidFill>
                  <a:srgbClr val="47353A"/>
                </a:solidFill>
                <a:latin typeface="Times New Roman"/>
                <a:cs typeface="Times New Roman"/>
              </a:rPr>
              <a:t>se </a:t>
            </a:r>
            <a:r>
              <a:rPr sz="2800" spc="-95" dirty="0">
                <a:solidFill>
                  <a:srgbClr val="47353A"/>
                </a:solidFill>
                <a:latin typeface="Times New Roman"/>
                <a:cs typeface="Times New Roman"/>
              </a:rPr>
              <a:t>calificará </a:t>
            </a:r>
            <a:r>
              <a:rPr sz="2800" b="1" spc="25" dirty="0">
                <a:solidFill>
                  <a:srgbClr val="3333CC"/>
                </a:solidFill>
                <a:latin typeface="Times New Roman"/>
                <a:cs typeface="Times New Roman"/>
              </a:rPr>
              <a:t>de </a:t>
            </a:r>
            <a:r>
              <a:rPr sz="2800" b="1" spc="-90" dirty="0">
                <a:solidFill>
                  <a:srgbClr val="3333CC"/>
                </a:solidFill>
                <a:latin typeface="Times New Roman"/>
                <a:cs typeface="Times New Roman"/>
              </a:rPr>
              <a:t>0 </a:t>
            </a:r>
            <a:r>
              <a:rPr sz="2800" b="1" spc="-60" dirty="0">
                <a:solidFill>
                  <a:srgbClr val="3333CC"/>
                </a:solidFill>
                <a:latin typeface="Times New Roman"/>
                <a:cs typeface="Times New Roman"/>
              </a:rPr>
              <a:t>a </a:t>
            </a:r>
            <a:r>
              <a:rPr sz="2800" b="1" spc="-190" dirty="0">
                <a:solidFill>
                  <a:srgbClr val="3333CC"/>
                </a:solidFill>
                <a:latin typeface="Times New Roman"/>
                <a:cs typeface="Times New Roman"/>
              </a:rPr>
              <a:t>10</a:t>
            </a:r>
            <a:r>
              <a:rPr sz="2800" b="1" spc="6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33CC"/>
                </a:solidFill>
                <a:latin typeface="Times New Roman"/>
                <a:cs typeface="Times New Roman"/>
              </a:rPr>
              <a:t>puntos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66700" marR="5080" indent="-254000" algn="just">
              <a:lnSpc>
                <a:spcPct val="91200"/>
              </a:lnSpc>
              <a:spcBef>
                <a:spcPts val="1610"/>
              </a:spcBef>
            </a:pPr>
            <a:r>
              <a:rPr sz="2350" spc="14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800" spc="-110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800" spc="-85" dirty="0">
                <a:solidFill>
                  <a:srgbClr val="47353A"/>
                </a:solidFill>
                <a:latin typeface="Times New Roman"/>
                <a:cs typeface="Times New Roman"/>
              </a:rPr>
              <a:t>Calificación </a:t>
            </a:r>
            <a:r>
              <a:rPr sz="28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800" spc="-125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800" spc="-15" dirty="0">
                <a:solidFill>
                  <a:srgbClr val="47353A"/>
                </a:solidFill>
                <a:latin typeface="Times New Roman"/>
                <a:cs typeface="Times New Roman"/>
              </a:rPr>
              <a:t>Prueba </a:t>
            </a:r>
            <a:r>
              <a:rPr sz="2800" spc="-65" dirty="0">
                <a:solidFill>
                  <a:srgbClr val="47353A"/>
                </a:solidFill>
                <a:latin typeface="Times New Roman"/>
                <a:cs typeface="Times New Roman"/>
              </a:rPr>
              <a:t>será </a:t>
            </a:r>
            <a:r>
              <a:rPr sz="2800" spc="-125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800" b="1" dirty="0">
                <a:solidFill>
                  <a:srgbClr val="3333CC"/>
                </a:solidFill>
                <a:latin typeface="Times New Roman"/>
                <a:cs typeface="Times New Roman"/>
              </a:rPr>
              <a:t>media </a:t>
            </a:r>
            <a:r>
              <a:rPr sz="2800" b="1" spc="-35" dirty="0">
                <a:solidFill>
                  <a:srgbClr val="3333CC"/>
                </a:solidFill>
                <a:latin typeface="Times New Roman"/>
                <a:cs typeface="Times New Roman"/>
              </a:rPr>
              <a:t>aritmética </a:t>
            </a:r>
            <a:r>
              <a:rPr sz="28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800" spc="-495" dirty="0">
                <a:solidFill>
                  <a:srgbClr val="47353A"/>
                </a:solidFill>
                <a:latin typeface="Times New Roman"/>
                <a:cs typeface="Times New Roman"/>
              </a:rPr>
              <a:t>las  </a:t>
            </a:r>
            <a:r>
              <a:rPr sz="2800" spc="-85" dirty="0">
                <a:solidFill>
                  <a:srgbClr val="47353A"/>
                </a:solidFill>
                <a:latin typeface="Times New Roman"/>
                <a:cs typeface="Times New Roman"/>
              </a:rPr>
              <a:t>calificaciones </a:t>
            </a:r>
            <a:r>
              <a:rPr sz="2800" spc="-40" dirty="0">
                <a:solidFill>
                  <a:srgbClr val="47353A"/>
                </a:solidFill>
                <a:latin typeface="Times New Roman"/>
                <a:cs typeface="Times New Roman"/>
              </a:rPr>
              <a:t>de</a:t>
            </a:r>
            <a:r>
              <a:rPr sz="2800" spc="61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47353A"/>
                </a:solidFill>
                <a:latin typeface="Times New Roman"/>
                <a:cs typeface="Times New Roman"/>
              </a:rPr>
              <a:t>los</a:t>
            </a:r>
            <a:r>
              <a:rPr sz="2800" spc="56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800" spc="-90" dirty="0">
                <a:solidFill>
                  <a:srgbClr val="47353A"/>
                </a:solidFill>
                <a:latin typeface="Times New Roman"/>
                <a:cs typeface="Times New Roman"/>
              </a:rPr>
              <a:t>4</a:t>
            </a:r>
            <a:r>
              <a:rPr sz="2800" spc="51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800" spc="-90" dirty="0">
                <a:solidFill>
                  <a:srgbClr val="47353A"/>
                </a:solidFill>
                <a:latin typeface="Times New Roman"/>
                <a:cs typeface="Times New Roman"/>
              </a:rPr>
              <a:t>ejercicios,</a:t>
            </a:r>
            <a:r>
              <a:rPr sz="2800" spc="51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47353A"/>
                </a:solidFill>
                <a:latin typeface="Times New Roman"/>
                <a:cs typeface="Times New Roman"/>
              </a:rPr>
              <a:t>expresada </a:t>
            </a:r>
            <a:r>
              <a:rPr sz="2800" spc="-30" dirty="0">
                <a:solidFill>
                  <a:srgbClr val="47353A"/>
                </a:solidFill>
                <a:latin typeface="Times New Roman"/>
                <a:cs typeface="Times New Roman"/>
              </a:rPr>
              <a:t>en </a:t>
            </a:r>
            <a:r>
              <a:rPr sz="2800" spc="-5" dirty="0">
                <a:solidFill>
                  <a:srgbClr val="47353A"/>
                </a:solidFill>
                <a:latin typeface="Times New Roman"/>
                <a:cs typeface="Times New Roman"/>
              </a:rPr>
              <a:t>forma  </a:t>
            </a:r>
            <a:r>
              <a:rPr sz="2800" spc="-60" dirty="0">
                <a:solidFill>
                  <a:srgbClr val="47353A"/>
                </a:solidFill>
                <a:latin typeface="Times New Roman"/>
                <a:cs typeface="Times New Roman"/>
              </a:rPr>
              <a:t>numérica </a:t>
            </a:r>
            <a:r>
              <a:rPr sz="28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800" spc="-90" dirty="0">
                <a:solidFill>
                  <a:srgbClr val="47353A"/>
                </a:solidFill>
                <a:latin typeface="Times New Roman"/>
                <a:cs typeface="Times New Roman"/>
              </a:rPr>
              <a:t>0 </a:t>
            </a:r>
            <a:r>
              <a:rPr sz="2800" spc="-110" dirty="0">
                <a:solidFill>
                  <a:srgbClr val="47353A"/>
                </a:solidFill>
                <a:latin typeface="Times New Roman"/>
                <a:cs typeface="Times New Roman"/>
              </a:rPr>
              <a:t>a </a:t>
            </a:r>
            <a:r>
              <a:rPr sz="2800" spc="-90" dirty="0">
                <a:solidFill>
                  <a:srgbClr val="47353A"/>
                </a:solidFill>
                <a:latin typeface="Times New Roman"/>
                <a:cs typeface="Times New Roman"/>
              </a:rPr>
              <a:t>10</a:t>
            </a:r>
            <a:r>
              <a:rPr sz="2800" spc="27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47353A"/>
                </a:solidFill>
                <a:latin typeface="Times New Roman"/>
                <a:cs typeface="Times New Roman"/>
              </a:rPr>
              <a:t>puntos.</a:t>
            </a:r>
            <a:endParaRPr sz="2800">
              <a:latin typeface="Times New Roman"/>
              <a:cs typeface="Times New Roman"/>
            </a:endParaRPr>
          </a:p>
          <a:p>
            <a:pPr marL="266700" marR="5080" indent="-254000" algn="just">
              <a:lnSpc>
                <a:spcPts val="3030"/>
              </a:lnSpc>
              <a:spcBef>
                <a:spcPts val="1685"/>
              </a:spcBef>
            </a:pPr>
            <a:r>
              <a:rPr sz="2350" spc="140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350" spc="140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800" spc="-110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800" spc="15" dirty="0">
                <a:solidFill>
                  <a:srgbClr val="47353A"/>
                </a:solidFill>
                <a:latin typeface="Times New Roman"/>
                <a:cs typeface="Times New Roman"/>
              </a:rPr>
              <a:t>Nota </a:t>
            </a:r>
            <a:r>
              <a:rPr sz="2800" spc="-40" dirty="0">
                <a:solidFill>
                  <a:srgbClr val="47353A"/>
                </a:solidFill>
                <a:latin typeface="Times New Roman"/>
                <a:cs typeface="Times New Roman"/>
              </a:rPr>
              <a:t>de </a:t>
            </a:r>
            <a:r>
              <a:rPr sz="2800" spc="-75" dirty="0">
                <a:solidFill>
                  <a:srgbClr val="47353A"/>
                </a:solidFill>
                <a:latin typeface="Times New Roman"/>
                <a:cs typeface="Times New Roman"/>
              </a:rPr>
              <a:t>Acceso </a:t>
            </a:r>
            <a:r>
              <a:rPr sz="2800" spc="-110" dirty="0">
                <a:solidFill>
                  <a:srgbClr val="47353A"/>
                </a:solidFill>
                <a:latin typeface="Times New Roman"/>
                <a:cs typeface="Times New Roman"/>
              </a:rPr>
              <a:t>a </a:t>
            </a:r>
            <a:r>
              <a:rPr sz="2800" spc="-125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800" spc="-70" dirty="0">
                <a:solidFill>
                  <a:srgbClr val="47353A"/>
                </a:solidFill>
                <a:latin typeface="Times New Roman"/>
                <a:cs typeface="Times New Roman"/>
              </a:rPr>
              <a:t>Universidad </a:t>
            </a:r>
            <a:r>
              <a:rPr sz="2800" spc="-75" dirty="0">
                <a:solidFill>
                  <a:srgbClr val="47353A"/>
                </a:solidFill>
                <a:latin typeface="Times New Roman"/>
                <a:cs typeface="Times New Roman"/>
              </a:rPr>
              <a:t>se </a:t>
            </a:r>
            <a:r>
              <a:rPr sz="2800" spc="-30" dirty="0">
                <a:solidFill>
                  <a:srgbClr val="47353A"/>
                </a:solidFill>
                <a:latin typeface="Times New Roman"/>
                <a:cs typeface="Times New Roman"/>
              </a:rPr>
              <a:t>obtiene en </a:t>
            </a:r>
            <a:r>
              <a:rPr sz="2800" spc="-60" dirty="0">
                <a:solidFill>
                  <a:srgbClr val="47353A"/>
                </a:solidFill>
                <a:latin typeface="Times New Roman"/>
                <a:cs typeface="Times New Roman"/>
              </a:rPr>
              <a:t>base </a:t>
            </a:r>
            <a:r>
              <a:rPr sz="2800" spc="-110" dirty="0">
                <a:solidFill>
                  <a:srgbClr val="47353A"/>
                </a:solidFill>
                <a:latin typeface="Times New Roman"/>
                <a:cs typeface="Times New Roman"/>
              </a:rPr>
              <a:t>a </a:t>
            </a:r>
            <a:r>
              <a:rPr sz="2800" spc="-1015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800" spc="-434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47353A"/>
                </a:solidFill>
                <a:latin typeface="Times New Roman"/>
                <a:cs typeface="Times New Roman"/>
              </a:rPr>
              <a:t>siguiente</a:t>
            </a:r>
            <a:r>
              <a:rPr sz="2800" spc="-5" dirty="0">
                <a:solidFill>
                  <a:srgbClr val="47353A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47353A"/>
                </a:solidFill>
                <a:latin typeface="Times New Roman"/>
                <a:cs typeface="Times New Roman"/>
              </a:rPr>
              <a:t>fórmula: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1365"/>
              </a:spcBef>
            </a:pPr>
            <a:r>
              <a:rPr sz="2800" b="1" spc="-10" dirty="0">
                <a:solidFill>
                  <a:srgbClr val="003399"/>
                </a:solidFill>
                <a:latin typeface="Times New Roman"/>
                <a:cs typeface="Times New Roman"/>
              </a:rPr>
              <a:t>NA</a:t>
            </a:r>
            <a:r>
              <a:rPr sz="2800" spc="-10" dirty="0">
                <a:latin typeface="Times New Roman"/>
                <a:cs typeface="Times New Roman"/>
              </a:rPr>
              <a:t>=0,6NMB </a:t>
            </a:r>
            <a:r>
              <a:rPr sz="2800" spc="-20" dirty="0">
                <a:latin typeface="Times New Roman"/>
                <a:cs typeface="Times New Roman"/>
              </a:rPr>
              <a:t>+0,40 </a:t>
            </a:r>
            <a:r>
              <a:rPr sz="2800" spc="-50" dirty="0">
                <a:latin typeface="Times New Roman"/>
                <a:cs typeface="Times New Roman"/>
              </a:rPr>
              <a:t>PEvAU </a:t>
            </a:r>
            <a:r>
              <a:rPr sz="2800" spc="5" dirty="0">
                <a:latin typeface="Times New Roman"/>
                <a:cs typeface="Times New Roman"/>
              </a:rPr>
              <a:t>[(</a:t>
            </a:r>
            <a:r>
              <a:rPr sz="1800" spc="5" dirty="0">
                <a:latin typeface="Times New Roman"/>
                <a:cs typeface="Times New Roman"/>
              </a:rPr>
              <a:t>LCL+HES+LEX+MGT</a:t>
            </a:r>
            <a:r>
              <a:rPr sz="2800" spc="5" dirty="0">
                <a:latin typeface="Times New Roman"/>
                <a:cs typeface="Times New Roman"/>
              </a:rPr>
              <a:t>)/4] </a:t>
            </a:r>
            <a:r>
              <a:rPr sz="2800" b="1" spc="325" dirty="0">
                <a:solidFill>
                  <a:srgbClr val="FF0000"/>
                </a:solidFill>
                <a:latin typeface="Arial"/>
                <a:cs typeface="Arial"/>
              </a:rPr>
              <a:t>≥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728" y="5236782"/>
            <a:ext cx="3210560" cy="635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latin typeface="Times New Roman"/>
                <a:cs typeface="Times New Roman"/>
              </a:rPr>
              <a:t>NA </a:t>
            </a:r>
            <a:r>
              <a:rPr sz="1800" spc="175" dirty="0">
                <a:latin typeface="Times New Roman"/>
                <a:cs typeface="Times New Roman"/>
              </a:rPr>
              <a:t>= </a:t>
            </a:r>
            <a:r>
              <a:rPr sz="1800" spc="10" dirty="0">
                <a:latin typeface="Times New Roman"/>
                <a:cs typeface="Times New Roman"/>
              </a:rPr>
              <a:t>Nota </a:t>
            </a:r>
            <a:r>
              <a:rPr sz="1800" spc="-25" dirty="0">
                <a:latin typeface="Times New Roman"/>
                <a:cs typeface="Times New Roman"/>
              </a:rPr>
              <a:t>de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Acceso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40" dirty="0">
                <a:latin typeface="Times New Roman"/>
                <a:cs typeface="Times New Roman"/>
              </a:rPr>
              <a:t>NMB </a:t>
            </a:r>
            <a:r>
              <a:rPr sz="1800" spc="175" dirty="0">
                <a:latin typeface="Times New Roman"/>
                <a:cs typeface="Times New Roman"/>
              </a:rPr>
              <a:t>= </a:t>
            </a:r>
            <a:r>
              <a:rPr sz="1800" spc="10" dirty="0">
                <a:latin typeface="Times New Roman"/>
                <a:cs typeface="Times New Roman"/>
              </a:rPr>
              <a:t>Nota </a:t>
            </a:r>
            <a:r>
              <a:rPr sz="1800" spc="-45" dirty="0">
                <a:latin typeface="Times New Roman"/>
                <a:cs typeface="Times New Roman"/>
              </a:rPr>
              <a:t>media </a:t>
            </a:r>
            <a:r>
              <a:rPr sz="1800" spc="-25" dirty="0">
                <a:latin typeface="Times New Roman"/>
                <a:cs typeface="Times New Roman"/>
              </a:rPr>
              <a:t>de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Bachillerato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3224" y="5236782"/>
            <a:ext cx="4363720" cy="1177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800" spc="-65" dirty="0">
                <a:latin typeface="Times New Roman"/>
                <a:cs typeface="Times New Roman"/>
              </a:rPr>
              <a:t>LCL </a:t>
            </a:r>
            <a:r>
              <a:rPr sz="1800" spc="175" dirty="0">
                <a:latin typeface="Times New Roman"/>
                <a:cs typeface="Times New Roman"/>
              </a:rPr>
              <a:t>= </a:t>
            </a:r>
            <a:r>
              <a:rPr sz="1800" spc="10" dirty="0">
                <a:latin typeface="Times New Roman"/>
                <a:cs typeface="Times New Roman"/>
              </a:rPr>
              <a:t>Nota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50" dirty="0">
                <a:latin typeface="Times New Roman"/>
                <a:cs typeface="Times New Roman"/>
              </a:rPr>
              <a:t>Lengua Castellana </a:t>
            </a:r>
            <a:r>
              <a:rPr sz="1800" spc="-155" dirty="0">
                <a:latin typeface="Times New Roman"/>
                <a:cs typeface="Times New Roman"/>
              </a:rPr>
              <a:t>y </a:t>
            </a:r>
            <a:r>
              <a:rPr sz="1800" spc="-35" dirty="0">
                <a:latin typeface="Times New Roman"/>
                <a:cs typeface="Times New Roman"/>
              </a:rPr>
              <a:t>Literatura </a:t>
            </a:r>
            <a:r>
              <a:rPr sz="1800" spc="30" dirty="0">
                <a:latin typeface="Times New Roman"/>
                <a:cs typeface="Times New Roman"/>
              </a:rPr>
              <a:t>II  </a:t>
            </a:r>
            <a:r>
              <a:rPr sz="1800" dirty="0">
                <a:latin typeface="Times New Roman"/>
                <a:cs typeface="Times New Roman"/>
              </a:rPr>
              <a:t>HES </a:t>
            </a:r>
            <a:r>
              <a:rPr sz="1800" spc="175" dirty="0">
                <a:latin typeface="Times New Roman"/>
                <a:cs typeface="Times New Roman"/>
              </a:rPr>
              <a:t>= </a:t>
            </a:r>
            <a:r>
              <a:rPr sz="1800" spc="10" dirty="0">
                <a:latin typeface="Times New Roman"/>
                <a:cs typeface="Times New Roman"/>
              </a:rPr>
              <a:t>Nota </a:t>
            </a:r>
            <a:r>
              <a:rPr sz="1800" spc="-25" dirty="0">
                <a:latin typeface="Times New Roman"/>
                <a:cs typeface="Times New Roman"/>
              </a:rPr>
              <a:t>de Historia de</a:t>
            </a:r>
            <a:r>
              <a:rPr sz="1800" spc="-1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España</a:t>
            </a:r>
            <a:endParaRPr sz="1800">
              <a:latin typeface="Times New Roman"/>
              <a:cs typeface="Times New Roman"/>
            </a:endParaRPr>
          </a:p>
          <a:p>
            <a:pPr marL="12700" marR="371475">
              <a:lnSpc>
                <a:spcPts val="1970"/>
              </a:lnSpc>
              <a:spcBef>
                <a:spcPts val="365"/>
              </a:spcBef>
            </a:pPr>
            <a:r>
              <a:rPr sz="1800" spc="-15" dirty="0">
                <a:latin typeface="Times New Roman"/>
                <a:cs typeface="Times New Roman"/>
              </a:rPr>
              <a:t>LEX </a:t>
            </a:r>
            <a:r>
              <a:rPr sz="1800" spc="175" dirty="0">
                <a:latin typeface="Times New Roman"/>
                <a:cs typeface="Times New Roman"/>
              </a:rPr>
              <a:t>= </a:t>
            </a:r>
            <a:r>
              <a:rPr sz="1800" spc="10" dirty="0">
                <a:latin typeface="Times New Roman"/>
                <a:cs typeface="Times New Roman"/>
              </a:rPr>
              <a:t>Nota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30" dirty="0">
                <a:latin typeface="Times New Roman"/>
                <a:cs typeface="Times New Roman"/>
              </a:rPr>
              <a:t>Primera </a:t>
            </a:r>
            <a:r>
              <a:rPr sz="1800" spc="-50" dirty="0">
                <a:latin typeface="Times New Roman"/>
                <a:cs typeface="Times New Roman"/>
              </a:rPr>
              <a:t>Lengua </a:t>
            </a:r>
            <a:r>
              <a:rPr sz="1800" spc="-30" dirty="0">
                <a:latin typeface="Times New Roman"/>
                <a:cs typeface="Times New Roman"/>
              </a:rPr>
              <a:t>Extrajera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II  </a:t>
            </a:r>
            <a:r>
              <a:rPr sz="1800" spc="-5" dirty="0">
                <a:latin typeface="Times New Roman"/>
                <a:cs typeface="Times New Roman"/>
              </a:rPr>
              <a:t>MGT </a:t>
            </a:r>
            <a:r>
              <a:rPr sz="1800" spc="175" dirty="0">
                <a:latin typeface="Times New Roman"/>
                <a:cs typeface="Times New Roman"/>
              </a:rPr>
              <a:t>= </a:t>
            </a:r>
            <a:r>
              <a:rPr sz="1800" spc="10" dirty="0">
                <a:latin typeface="Times New Roman"/>
                <a:cs typeface="Times New Roman"/>
              </a:rPr>
              <a:t>Nota </a:t>
            </a:r>
            <a:r>
              <a:rPr sz="1800" spc="-25" dirty="0">
                <a:latin typeface="Times New Roman"/>
                <a:cs typeface="Times New Roman"/>
              </a:rPr>
              <a:t>de </a:t>
            </a:r>
            <a:r>
              <a:rPr sz="1800" spc="-80" dirty="0">
                <a:latin typeface="Times New Roman"/>
                <a:cs typeface="Times New Roman"/>
              </a:rPr>
              <a:t>la </a:t>
            </a:r>
            <a:r>
              <a:rPr sz="1800" spc="-50" dirty="0">
                <a:latin typeface="Times New Roman"/>
                <a:cs typeface="Times New Roman"/>
              </a:rPr>
              <a:t>Materia </a:t>
            </a:r>
            <a:r>
              <a:rPr sz="1800" spc="-25" dirty="0">
                <a:latin typeface="Times New Roman"/>
                <a:cs typeface="Times New Roman"/>
              </a:rPr>
              <a:t>General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Troncal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3224" y="6410261"/>
            <a:ext cx="273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Times New Roman"/>
                <a:cs typeface="Times New Roman"/>
              </a:rPr>
              <a:t>LCL+HES+LEX+MGT </a:t>
            </a:r>
            <a:r>
              <a:rPr sz="1800" b="1" spc="204" dirty="0">
                <a:solidFill>
                  <a:srgbClr val="FF0000"/>
                </a:solidFill>
                <a:latin typeface="Arial"/>
                <a:cs typeface="Arial"/>
              </a:rPr>
              <a:t>≥</a:t>
            </a:r>
            <a:r>
              <a:rPr sz="18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34243" y="426084"/>
            <a:ext cx="327279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Nota </a:t>
            </a:r>
            <a:r>
              <a:rPr sz="3300" dirty="0"/>
              <a:t>de</a:t>
            </a:r>
            <a:r>
              <a:rPr sz="3300" spc="-80" dirty="0"/>
              <a:t> </a:t>
            </a:r>
            <a:r>
              <a:rPr sz="3300" spc="-5" dirty="0"/>
              <a:t>Acceso</a:t>
            </a:r>
            <a:endParaRPr sz="3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8" y="1557338"/>
            <a:ext cx="8633460" cy="11328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6700" marR="5080" indent="-254000" algn="just">
              <a:lnSpc>
                <a:spcPts val="2800"/>
              </a:lnSpc>
              <a:spcBef>
                <a:spcPts val="459"/>
              </a:spcBef>
            </a:pPr>
            <a:r>
              <a:rPr sz="2200" spc="125" dirty="0">
                <a:solidFill>
                  <a:srgbClr val="6F6F74"/>
                </a:solidFill>
                <a:latin typeface="Wingdings 2"/>
                <a:cs typeface="Wingdings 2"/>
              </a:rPr>
              <a:t></a:t>
            </a:r>
            <a:r>
              <a:rPr sz="2200" spc="125" dirty="0">
                <a:solidFill>
                  <a:srgbClr val="828287"/>
                </a:solidFill>
                <a:latin typeface="Helvetica"/>
                <a:cs typeface="Helvetica"/>
              </a:rPr>
              <a:t>  </a:t>
            </a:r>
            <a:r>
              <a:rPr sz="2600" spc="-100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600" b="1" spc="55" dirty="0">
                <a:solidFill>
                  <a:srgbClr val="47353A"/>
                </a:solidFill>
                <a:latin typeface="Times New Roman"/>
                <a:cs typeface="Times New Roman"/>
              </a:rPr>
              <a:t>Nota </a:t>
            </a:r>
            <a:r>
              <a:rPr sz="2600" b="1" spc="15" dirty="0">
                <a:solidFill>
                  <a:srgbClr val="47353A"/>
                </a:solidFill>
                <a:latin typeface="Times New Roman"/>
                <a:cs typeface="Times New Roman"/>
              </a:rPr>
              <a:t>de Acceso </a:t>
            </a:r>
            <a:r>
              <a:rPr sz="2600" b="1" spc="40" dirty="0">
                <a:solidFill>
                  <a:srgbClr val="47353A"/>
                </a:solidFill>
                <a:latin typeface="Times New Roman"/>
                <a:cs typeface="Times New Roman"/>
              </a:rPr>
              <a:t>(NA)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es </a:t>
            </a:r>
            <a:r>
              <a:rPr sz="2600" spc="-114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600" spc="-20" dirty="0">
                <a:solidFill>
                  <a:srgbClr val="47353A"/>
                </a:solidFill>
                <a:latin typeface="Times New Roman"/>
                <a:cs typeface="Times New Roman"/>
              </a:rPr>
              <a:t>popularmente </a:t>
            </a:r>
            <a:r>
              <a:rPr sz="2600" spc="-40" dirty="0">
                <a:solidFill>
                  <a:srgbClr val="47353A"/>
                </a:solidFill>
                <a:latin typeface="Times New Roman"/>
                <a:cs typeface="Times New Roman"/>
              </a:rPr>
              <a:t>conocida </a:t>
            </a:r>
            <a:r>
              <a:rPr sz="2600" spc="-285" dirty="0">
                <a:solidFill>
                  <a:srgbClr val="47353A"/>
                </a:solidFill>
                <a:latin typeface="Times New Roman"/>
                <a:cs typeface="Times New Roman"/>
              </a:rPr>
              <a:t>como  </a:t>
            </a:r>
            <a:r>
              <a:rPr sz="2600" spc="50" dirty="0">
                <a:solidFill>
                  <a:srgbClr val="47353A"/>
                </a:solidFill>
                <a:latin typeface="Times New Roman"/>
                <a:cs typeface="Times New Roman"/>
              </a:rPr>
              <a:t>“</a:t>
            </a:r>
            <a:r>
              <a:rPr sz="2600" b="1" spc="50" dirty="0">
                <a:solidFill>
                  <a:srgbClr val="3333CC"/>
                </a:solidFill>
                <a:latin typeface="Times New Roman"/>
                <a:cs typeface="Times New Roman"/>
              </a:rPr>
              <a:t>Nota </a:t>
            </a:r>
            <a:r>
              <a:rPr sz="2600" b="1" spc="15" dirty="0">
                <a:solidFill>
                  <a:srgbClr val="3333CC"/>
                </a:solidFill>
                <a:latin typeface="Times New Roman"/>
                <a:cs typeface="Times New Roman"/>
              </a:rPr>
              <a:t>de </a:t>
            </a:r>
            <a:r>
              <a:rPr sz="2600" b="1" spc="-20" dirty="0">
                <a:solidFill>
                  <a:srgbClr val="3333CC"/>
                </a:solidFill>
                <a:latin typeface="Times New Roman"/>
                <a:cs typeface="Times New Roman"/>
              </a:rPr>
              <a:t>Selectividad</a:t>
            </a:r>
            <a:r>
              <a:rPr sz="2600" spc="-20" dirty="0">
                <a:solidFill>
                  <a:srgbClr val="47353A"/>
                </a:solidFill>
                <a:latin typeface="Times New Roman"/>
                <a:cs typeface="Times New Roman"/>
              </a:rPr>
              <a:t>”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que </a:t>
            </a:r>
            <a:r>
              <a:rPr sz="2600" spc="-70" dirty="0">
                <a:solidFill>
                  <a:srgbClr val="47353A"/>
                </a:solidFill>
                <a:latin typeface="Times New Roman"/>
                <a:cs typeface="Times New Roman"/>
              </a:rPr>
              <a:t>es </a:t>
            </a:r>
            <a:r>
              <a:rPr sz="2600" spc="-114" dirty="0">
                <a:solidFill>
                  <a:srgbClr val="47353A"/>
                </a:solidFill>
                <a:latin typeface="Times New Roman"/>
                <a:cs typeface="Times New Roman"/>
              </a:rPr>
              <a:t>la </a:t>
            </a:r>
            <a:r>
              <a:rPr sz="2600" spc="-5" dirty="0">
                <a:solidFill>
                  <a:srgbClr val="47353A"/>
                </a:solidFill>
                <a:latin typeface="Times New Roman"/>
                <a:cs typeface="Times New Roman"/>
              </a:rPr>
              <a:t>nota </a:t>
            </a:r>
            <a:r>
              <a:rPr sz="2600" spc="-45" dirty="0">
                <a:solidFill>
                  <a:srgbClr val="47353A"/>
                </a:solidFill>
                <a:latin typeface="Times New Roman"/>
                <a:cs typeface="Times New Roman"/>
              </a:rPr>
              <a:t>que 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permite acceder </a:t>
            </a:r>
            <a:r>
              <a:rPr sz="26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a  </a:t>
            </a:r>
            <a:r>
              <a:rPr sz="2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estudios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universitarios</a:t>
            </a:r>
            <a:r>
              <a:rPr sz="2600" b="1" spc="-40" dirty="0">
                <a:solidFill>
                  <a:srgbClr val="47353A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0469" y="426084"/>
            <a:ext cx="52222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Superación </a:t>
            </a:r>
            <a:r>
              <a:rPr sz="3300" dirty="0"/>
              <a:t>de </a:t>
            </a:r>
            <a:r>
              <a:rPr sz="3300" spc="-5" dirty="0"/>
              <a:t>la</a:t>
            </a:r>
            <a:r>
              <a:rPr sz="3300" spc="-75" dirty="0"/>
              <a:t> </a:t>
            </a:r>
            <a:r>
              <a:rPr sz="3300" dirty="0"/>
              <a:t>PEvAU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1692275" y="3213100"/>
            <a:ext cx="5759450" cy="1368425"/>
          </a:xfrm>
          <a:prstGeom prst="rect">
            <a:avLst/>
          </a:prstGeom>
          <a:solidFill>
            <a:srgbClr val="E9E3D8"/>
          </a:solidFill>
          <a:ln w="9524">
            <a:solidFill>
              <a:srgbClr val="CE1C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830580" marR="900430" indent="-635" algn="ctr">
              <a:lnSpc>
                <a:spcPct val="102600"/>
              </a:lnSpc>
              <a:spcBef>
                <a:spcPts val="15"/>
              </a:spcBef>
            </a:pPr>
            <a:r>
              <a:rPr sz="2600" spc="-15" dirty="0">
                <a:latin typeface="Times New Roman"/>
                <a:cs typeface="Times New Roman"/>
              </a:rPr>
              <a:t>Con </a:t>
            </a:r>
            <a:r>
              <a:rPr sz="2600" b="1" spc="-60" dirty="0">
                <a:solidFill>
                  <a:srgbClr val="3333CC"/>
                </a:solidFill>
                <a:latin typeface="Times New Roman"/>
                <a:cs typeface="Times New Roman"/>
              </a:rPr>
              <a:t>5,67 </a:t>
            </a:r>
            <a:r>
              <a:rPr sz="2600" b="1" spc="50" dirty="0">
                <a:solidFill>
                  <a:srgbClr val="3333CC"/>
                </a:solidFill>
                <a:latin typeface="Times New Roman"/>
                <a:cs typeface="Times New Roman"/>
              </a:rPr>
              <a:t>o </a:t>
            </a:r>
            <a:r>
              <a:rPr sz="2600" b="1" spc="5" dirty="0">
                <a:solidFill>
                  <a:srgbClr val="3333CC"/>
                </a:solidFill>
                <a:latin typeface="Times New Roman"/>
                <a:cs typeface="Times New Roman"/>
              </a:rPr>
              <a:t>más </a:t>
            </a:r>
            <a:r>
              <a:rPr sz="2600" b="1" spc="15" dirty="0">
                <a:solidFill>
                  <a:srgbClr val="3333CC"/>
                </a:solidFill>
                <a:latin typeface="Times New Roman"/>
                <a:cs typeface="Times New Roman"/>
              </a:rPr>
              <a:t>de </a:t>
            </a:r>
            <a:r>
              <a:rPr sz="2600" b="1" spc="40" dirty="0">
                <a:solidFill>
                  <a:srgbClr val="3333CC"/>
                </a:solidFill>
                <a:latin typeface="Times New Roman"/>
                <a:cs typeface="Times New Roman"/>
              </a:rPr>
              <a:t>NMB</a:t>
            </a:r>
            <a:r>
              <a:rPr sz="2600" spc="40" dirty="0">
                <a:latin typeface="Times New Roman"/>
                <a:cs typeface="Times New Roman"/>
              </a:rPr>
              <a:t>,  </a:t>
            </a:r>
            <a:r>
              <a:rPr sz="2600" spc="-45" dirty="0">
                <a:latin typeface="Times New Roman"/>
                <a:cs typeface="Times New Roman"/>
              </a:rPr>
              <a:t>para </a:t>
            </a:r>
            <a:r>
              <a:rPr sz="2600" spc="-20" dirty="0">
                <a:latin typeface="Times New Roman"/>
                <a:cs typeface="Times New Roman"/>
              </a:rPr>
              <a:t>aprobar </a:t>
            </a:r>
            <a:r>
              <a:rPr sz="2600" spc="-40" dirty="0">
                <a:latin typeface="Times New Roman"/>
                <a:cs typeface="Times New Roman"/>
              </a:rPr>
              <a:t>sólo </a:t>
            </a:r>
            <a:r>
              <a:rPr sz="2600" spc="-110" dirty="0">
                <a:latin typeface="Times New Roman"/>
                <a:cs typeface="Times New Roman"/>
              </a:rPr>
              <a:t>hay </a:t>
            </a:r>
            <a:r>
              <a:rPr sz="2600" spc="-45" dirty="0">
                <a:latin typeface="Times New Roman"/>
                <a:cs typeface="Times New Roman"/>
              </a:rPr>
              <a:t>que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sacar</a:t>
            </a:r>
            <a:endParaRPr sz="260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  <a:spcBef>
                <a:spcPts val="80"/>
              </a:spcBef>
            </a:pPr>
            <a:r>
              <a:rPr sz="2600" b="1" spc="-180" dirty="0">
                <a:solidFill>
                  <a:srgbClr val="3333CC"/>
                </a:solidFill>
                <a:latin typeface="Times New Roman"/>
                <a:cs typeface="Times New Roman"/>
              </a:rPr>
              <a:t>16 </a:t>
            </a:r>
            <a:r>
              <a:rPr sz="2600" b="1" dirty="0">
                <a:solidFill>
                  <a:srgbClr val="3333CC"/>
                </a:solidFill>
                <a:latin typeface="Times New Roman"/>
                <a:cs typeface="Times New Roman"/>
              </a:rPr>
              <a:t>puntos </a:t>
            </a:r>
            <a:r>
              <a:rPr sz="2600" spc="-25" dirty="0">
                <a:latin typeface="Times New Roman"/>
                <a:cs typeface="Times New Roman"/>
              </a:rPr>
              <a:t>en </a:t>
            </a:r>
            <a:r>
              <a:rPr sz="2600" spc="-60" dirty="0">
                <a:latin typeface="Times New Roman"/>
                <a:cs typeface="Times New Roman"/>
              </a:rPr>
              <a:t>los </a:t>
            </a:r>
            <a:r>
              <a:rPr sz="2600" spc="-85" dirty="0">
                <a:latin typeface="Times New Roman"/>
                <a:cs typeface="Times New Roman"/>
              </a:rPr>
              <a:t>4 </a:t>
            </a:r>
            <a:r>
              <a:rPr sz="2600" spc="-65" dirty="0">
                <a:latin typeface="Times New Roman"/>
                <a:cs typeface="Times New Roman"/>
              </a:rPr>
              <a:t>exámenes </a:t>
            </a:r>
            <a:r>
              <a:rPr sz="2600" spc="-40" dirty="0">
                <a:latin typeface="Times New Roman"/>
                <a:cs typeface="Times New Roman"/>
              </a:rPr>
              <a:t>de </a:t>
            </a:r>
            <a:r>
              <a:rPr sz="2600" spc="-114" dirty="0">
                <a:latin typeface="Times New Roman"/>
                <a:cs typeface="Times New Roman"/>
              </a:rPr>
              <a:t>la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PEvAU.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814</Words>
  <Application>Microsoft Macintosh PowerPoint</Application>
  <PresentationFormat>Presentación en pantalla (4:3)</PresentationFormat>
  <Paragraphs>378</Paragraphs>
  <Slides>54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2" baseType="lpstr">
      <vt:lpstr>Calibri</vt:lpstr>
      <vt:lpstr>Georgia</vt:lpstr>
      <vt:lpstr>Georgia-BoldItalic</vt:lpstr>
      <vt:lpstr>Helvetica</vt:lpstr>
      <vt:lpstr>Times New Roman</vt:lpstr>
      <vt:lpstr>Wingdings 2</vt:lpstr>
      <vt:lpstr>Arial</vt:lpstr>
      <vt:lpstr>Office Theme</vt:lpstr>
      <vt:lpstr>UNIVERSIDAD DE GRANADA</vt:lpstr>
      <vt:lpstr>ORDEN DEL DÍA</vt:lpstr>
      <vt:lpstr>Presentación de PowerPoint</vt:lpstr>
      <vt:lpstr>Acceso desde el Bachillerato</vt:lpstr>
      <vt:lpstr>PEvAU</vt:lpstr>
      <vt:lpstr>Composición de la PEvAU</vt:lpstr>
      <vt:lpstr>Composición de la PEvAU</vt:lpstr>
      <vt:lpstr>Nota de Acceso</vt:lpstr>
      <vt:lpstr>Superación de la PEvAU</vt:lpstr>
      <vt:lpstr>Acceso (y admisión) desde CFGS</vt:lpstr>
      <vt:lpstr>Prueba de Admisión</vt:lpstr>
      <vt:lpstr>Prueba de Admisión</vt:lpstr>
      <vt:lpstr>Prueba de Admisión Materias objeto de Examen</vt:lpstr>
      <vt:lpstr>Prueba de Admisión</vt:lpstr>
      <vt:lpstr>Calificación Prueba de Admisión</vt:lpstr>
      <vt:lpstr>Nota Prueba de Admisión</vt:lpstr>
      <vt:lpstr>Aspectos Comunes a ambas pruebas: validez de las calificaciones</vt:lpstr>
      <vt:lpstr>Presentación de PowerPoint</vt:lpstr>
      <vt:lpstr>Presentación de PowerPoint</vt:lpstr>
      <vt:lpstr>Aspectos Comunes: ¿Cómo son los  exámenes?</vt:lpstr>
      <vt:lpstr>Aspectos Comunes: ¿Cómo son los  exámenes?</vt:lpstr>
      <vt:lpstr>Aspectos Comunes:  Penalización por copiar</vt:lpstr>
      <vt:lpstr>Alumnado con Necesidades Específicas de Apoyo Educativo</vt:lpstr>
      <vt:lpstr>DOCUMENTACIÓN ESTUDIANTES NEAE</vt:lpstr>
      <vt:lpstr>PROCEDIMIENTO REALIZACIÓN  ADAPTACIONES</vt:lpstr>
      <vt:lpstr>PROCEDIMIENTOS ADMINISTRATIVOS</vt:lpstr>
      <vt:lpstr>NOVEDADES CURSO 2018/19</vt:lpstr>
      <vt:lpstr>NOVEDADES CURSO 2018/19</vt:lpstr>
      <vt:lpstr>SEDES</vt:lpstr>
      <vt:lpstr>PEvAU</vt:lpstr>
      <vt:lpstr>CONVOCATORIAS</vt:lpstr>
      <vt:lpstr>FECHAS DE INTERÉS</vt:lpstr>
      <vt:lpstr>ENVÍO DE DATOS</vt:lpstr>
      <vt:lpstr>ENVÍO DE DATOS</vt:lpstr>
      <vt:lpstr>RECOMENDACIONES</vt:lpstr>
      <vt:lpstr>RECOMENDACIONES</vt:lpstr>
      <vt:lpstr>RECOMENDACIONES</vt:lpstr>
      <vt:lpstr>TRIBUNAL</vt:lpstr>
      <vt:lpstr>VOCALES DE CENTRO</vt:lpstr>
      <vt:lpstr>REVISIÓN Y VISIONADO</vt:lpstr>
      <vt:lpstr>PROCEDIMIENTO DE REVISIÓN</vt:lpstr>
      <vt:lpstr>ERRORES MATERIALES</vt:lpstr>
      <vt:lpstr>NORMAS VISIONADO</vt:lpstr>
      <vt:lpstr>PROCEDIMIENTO DE ADMISIÓN</vt:lpstr>
      <vt:lpstr>PROCEDIMIENTO DE ADMISIÓN</vt:lpstr>
      <vt:lpstr>PROCEDIMIENTO DE ADMISIÓN</vt:lpstr>
      <vt:lpstr>NOTA DE ADMISIÓN</vt:lpstr>
      <vt:lpstr>APP SERVICIO DE ALUMNOS</vt:lpstr>
      <vt:lpstr>APP SERVICIO DE ALUMNOS</vt:lpstr>
      <vt:lpstr>APP SERVICIO DE ALUMNOS</vt:lpstr>
      <vt:lpstr>APP SERVICIO DE ALUMNOS</vt:lpstr>
      <vt:lpstr>APP SERVICIO DE ALUMNOS</vt:lpstr>
      <vt:lpstr>APP DEL SERVICIO DE ALUMNOS</vt:lpstr>
      <vt:lpstr>Muchas gracias por vuestra  asistencia y atención.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GRANADA</dc:title>
  <cp:lastModifiedBy>Usuario de Microsoft Office</cp:lastModifiedBy>
  <cp:revision>3</cp:revision>
  <dcterms:created xsi:type="dcterms:W3CDTF">2018-03-21T22:58:01Z</dcterms:created>
  <dcterms:modified xsi:type="dcterms:W3CDTF">2018-03-21T23:23:34Z</dcterms:modified>
</cp:coreProperties>
</file>