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28" autoAdjust="0"/>
    <p:restoredTop sz="94660"/>
  </p:normalViewPr>
  <p:slideViewPr>
    <p:cSldViewPr snapToGrid="0">
      <p:cViewPr varScale="1">
        <p:scale>
          <a:sx n="63" d="100"/>
          <a:sy n="63" d="100"/>
        </p:scale>
        <p:origin x="1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D7874B-E35E-48DC-AF48-DF7227CC1283}"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C7BDF36-A542-4D37-ACCA-14529B5BF2CC}">
      <dgm:prSet/>
      <dgm:spPr/>
      <dgm:t>
        <a:bodyPr/>
        <a:lstStyle/>
        <a:p>
          <a:r>
            <a:rPr lang="es-ES" b="0" i="0" baseline="0" dirty="0" err="1"/>
            <a:t>All</a:t>
          </a:r>
          <a:r>
            <a:rPr lang="es-ES" b="0" i="0" baseline="0" dirty="0"/>
            <a:t> </a:t>
          </a:r>
          <a:r>
            <a:rPr lang="es-ES" b="0" i="0" baseline="0" dirty="0" err="1"/>
            <a:t>elements</a:t>
          </a:r>
          <a:r>
            <a:rPr lang="es-ES" b="0" i="0" baseline="0" dirty="0"/>
            <a:t> are </a:t>
          </a:r>
          <a:r>
            <a:rPr lang="es-ES" b="0" i="0" baseline="0" dirty="0" err="1"/>
            <a:t>arranged</a:t>
          </a:r>
          <a:r>
            <a:rPr lang="es-ES" b="0" i="0" baseline="0" dirty="0"/>
            <a:t> in a chart </a:t>
          </a:r>
          <a:r>
            <a:rPr lang="es-ES" b="0" i="0" baseline="0" dirty="0" err="1"/>
            <a:t>called</a:t>
          </a:r>
          <a:r>
            <a:rPr lang="es-ES" b="0" i="0" baseline="0" dirty="0"/>
            <a:t> </a:t>
          </a:r>
          <a:r>
            <a:rPr lang="es-ES" b="0" i="0" baseline="0" dirty="0" err="1"/>
            <a:t>the</a:t>
          </a:r>
          <a:r>
            <a:rPr lang="es-ES" b="0" i="0" baseline="0" dirty="0"/>
            <a:t> </a:t>
          </a:r>
          <a:r>
            <a:rPr lang="es-ES" b="0" i="0" baseline="0" dirty="0" err="1"/>
            <a:t>periodic</a:t>
          </a:r>
          <a:r>
            <a:rPr lang="es-ES" b="0" i="0" baseline="0" dirty="0"/>
            <a:t> table.</a:t>
          </a:r>
          <a:endParaRPr lang="en-US" dirty="0"/>
        </a:p>
      </dgm:t>
    </dgm:pt>
    <dgm:pt modelId="{4A451470-B04E-442D-A1B5-B74304637318}" type="parTrans" cxnId="{2F830403-BD8D-4494-9D96-D815C3B2FE97}">
      <dgm:prSet/>
      <dgm:spPr/>
      <dgm:t>
        <a:bodyPr/>
        <a:lstStyle/>
        <a:p>
          <a:endParaRPr lang="en-US"/>
        </a:p>
      </dgm:t>
    </dgm:pt>
    <dgm:pt modelId="{E972D897-D349-45E2-8A0C-8C5C63F268C8}" type="sibTrans" cxnId="{2F830403-BD8D-4494-9D96-D815C3B2FE97}">
      <dgm:prSet/>
      <dgm:spPr/>
      <dgm:t>
        <a:bodyPr/>
        <a:lstStyle/>
        <a:p>
          <a:endParaRPr lang="en-US"/>
        </a:p>
      </dgm:t>
    </dgm:pt>
    <dgm:pt modelId="{BC4A3EF3-F7E5-43A6-B54E-27692903D8D8}">
      <dgm:prSet/>
      <dgm:spPr/>
      <dgm:t>
        <a:bodyPr/>
        <a:lstStyle/>
        <a:p>
          <a:r>
            <a:rPr lang="es-ES" b="0" i="0" baseline="0"/>
            <a:t>The arrangement of elements is based on their structure and properties.</a:t>
          </a:r>
          <a:endParaRPr lang="en-US"/>
        </a:p>
      </dgm:t>
    </dgm:pt>
    <dgm:pt modelId="{6A104C37-C00E-43FF-A33F-C617A987D63A}" type="parTrans" cxnId="{B539976F-476D-4BA6-BCC0-08D4E7B015FD}">
      <dgm:prSet/>
      <dgm:spPr/>
      <dgm:t>
        <a:bodyPr/>
        <a:lstStyle/>
        <a:p>
          <a:endParaRPr lang="en-US"/>
        </a:p>
      </dgm:t>
    </dgm:pt>
    <dgm:pt modelId="{FF4636DC-03D2-4AFB-8859-46A1F8A79B4C}" type="sibTrans" cxnId="{B539976F-476D-4BA6-BCC0-08D4E7B015FD}">
      <dgm:prSet/>
      <dgm:spPr/>
      <dgm:t>
        <a:bodyPr/>
        <a:lstStyle/>
        <a:p>
          <a:endParaRPr lang="en-US"/>
        </a:p>
      </dgm:t>
    </dgm:pt>
    <dgm:pt modelId="{1660FFEE-6B68-4F7A-98A2-4D03A43D8FFA}">
      <dgm:prSet/>
      <dgm:spPr/>
      <dgm:t>
        <a:bodyPr/>
        <a:lstStyle/>
        <a:p>
          <a:r>
            <a:rPr lang="es-ES" b="0" i="0" baseline="0"/>
            <a:t>A Russian scientist named Dmitri Mendeleev produced one of the first practical periodic tables in the 19th century.</a:t>
          </a:r>
          <a:endParaRPr lang="en-US"/>
        </a:p>
      </dgm:t>
    </dgm:pt>
    <dgm:pt modelId="{F3B41D4D-21D5-4A4F-9EE4-2BFF53DD4D29}" type="parTrans" cxnId="{F647B5B3-180A-4E97-BCFC-BA1A7854227C}">
      <dgm:prSet/>
      <dgm:spPr/>
      <dgm:t>
        <a:bodyPr/>
        <a:lstStyle/>
        <a:p>
          <a:endParaRPr lang="en-US"/>
        </a:p>
      </dgm:t>
    </dgm:pt>
    <dgm:pt modelId="{C0C675CD-6CA3-423F-9239-E44BB38EBDF3}" type="sibTrans" cxnId="{F647B5B3-180A-4E97-BCFC-BA1A7854227C}">
      <dgm:prSet/>
      <dgm:spPr/>
      <dgm:t>
        <a:bodyPr/>
        <a:lstStyle/>
        <a:p>
          <a:endParaRPr lang="en-US"/>
        </a:p>
      </dgm:t>
    </dgm:pt>
    <dgm:pt modelId="{56572F90-AF17-4E2A-A1BA-A5CFCDBC318F}" type="pres">
      <dgm:prSet presAssocID="{70D7874B-E35E-48DC-AF48-DF7227CC1283}" presName="linear" presStyleCnt="0">
        <dgm:presLayoutVars>
          <dgm:animLvl val="lvl"/>
          <dgm:resizeHandles val="exact"/>
        </dgm:presLayoutVars>
      </dgm:prSet>
      <dgm:spPr/>
    </dgm:pt>
    <dgm:pt modelId="{6A6A57FA-AA47-42C2-B700-7A19D3111DB3}" type="pres">
      <dgm:prSet presAssocID="{CC7BDF36-A542-4D37-ACCA-14529B5BF2CC}" presName="parentText" presStyleLbl="node1" presStyleIdx="0" presStyleCnt="3">
        <dgm:presLayoutVars>
          <dgm:chMax val="0"/>
          <dgm:bulletEnabled val="1"/>
        </dgm:presLayoutVars>
      </dgm:prSet>
      <dgm:spPr/>
    </dgm:pt>
    <dgm:pt modelId="{12227664-C0FF-4103-90F9-C9EEA5F3CFAB}" type="pres">
      <dgm:prSet presAssocID="{E972D897-D349-45E2-8A0C-8C5C63F268C8}" presName="spacer" presStyleCnt="0"/>
      <dgm:spPr/>
    </dgm:pt>
    <dgm:pt modelId="{A3C20E3F-9BE5-4925-814C-79986BD003A1}" type="pres">
      <dgm:prSet presAssocID="{BC4A3EF3-F7E5-43A6-B54E-27692903D8D8}" presName="parentText" presStyleLbl="node1" presStyleIdx="1" presStyleCnt="3">
        <dgm:presLayoutVars>
          <dgm:chMax val="0"/>
          <dgm:bulletEnabled val="1"/>
        </dgm:presLayoutVars>
      </dgm:prSet>
      <dgm:spPr/>
    </dgm:pt>
    <dgm:pt modelId="{BAF97CB1-1D1D-4951-85DC-520EAEEBA082}" type="pres">
      <dgm:prSet presAssocID="{FF4636DC-03D2-4AFB-8859-46A1F8A79B4C}" presName="spacer" presStyleCnt="0"/>
      <dgm:spPr/>
    </dgm:pt>
    <dgm:pt modelId="{25F3D286-A6EC-4EBF-A80C-EA23400BD315}" type="pres">
      <dgm:prSet presAssocID="{1660FFEE-6B68-4F7A-98A2-4D03A43D8FFA}" presName="parentText" presStyleLbl="node1" presStyleIdx="2" presStyleCnt="3">
        <dgm:presLayoutVars>
          <dgm:chMax val="0"/>
          <dgm:bulletEnabled val="1"/>
        </dgm:presLayoutVars>
      </dgm:prSet>
      <dgm:spPr/>
    </dgm:pt>
  </dgm:ptLst>
  <dgm:cxnLst>
    <dgm:cxn modelId="{2F830403-BD8D-4494-9D96-D815C3B2FE97}" srcId="{70D7874B-E35E-48DC-AF48-DF7227CC1283}" destId="{CC7BDF36-A542-4D37-ACCA-14529B5BF2CC}" srcOrd="0" destOrd="0" parTransId="{4A451470-B04E-442D-A1B5-B74304637318}" sibTransId="{E972D897-D349-45E2-8A0C-8C5C63F268C8}"/>
    <dgm:cxn modelId="{07F53208-6022-49A9-8008-18AFADDD5237}" type="presOf" srcId="{70D7874B-E35E-48DC-AF48-DF7227CC1283}" destId="{56572F90-AF17-4E2A-A1BA-A5CFCDBC318F}" srcOrd="0" destOrd="0" presId="urn:microsoft.com/office/officeart/2005/8/layout/vList2"/>
    <dgm:cxn modelId="{12200F18-3630-4381-85C5-2FEEDEFBD644}" type="presOf" srcId="{BC4A3EF3-F7E5-43A6-B54E-27692903D8D8}" destId="{A3C20E3F-9BE5-4925-814C-79986BD003A1}" srcOrd="0" destOrd="0" presId="urn:microsoft.com/office/officeart/2005/8/layout/vList2"/>
    <dgm:cxn modelId="{B539976F-476D-4BA6-BCC0-08D4E7B015FD}" srcId="{70D7874B-E35E-48DC-AF48-DF7227CC1283}" destId="{BC4A3EF3-F7E5-43A6-B54E-27692903D8D8}" srcOrd="1" destOrd="0" parTransId="{6A104C37-C00E-43FF-A33F-C617A987D63A}" sibTransId="{FF4636DC-03D2-4AFB-8859-46A1F8A79B4C}"/>
    <dgm:cxn modelId="{F647B5B3-180A-4E97-BCFC-BA1A7854227C}" srcId="{70D7874B-E35E-48DC-AF48-DF7227CC1283}" destId="{1660FFEE-6B68-4F7A-98A2-4D03A43D8FFA}" srcOrd="2" destOrd="0" parTransId="{F3B41D4D-21D5-4A4F-9EE4-2BFF53DD4D29}" sibTransId="{C0C675CD-6CA3-423F-9239-E44BB38EBDF3}"/>
    <dgm:cxn modelId="{3671A0B8-8568-49FE-897D-28567C9E2B42}" type="presOf" srcId="{1660FFEE-6B68-4F7A-98A2-4D03A43D8FFA}" destId="{25F3D286-A6EC-4EBF-A80C-EA23400BD315}" srcOrd="0" destOrd="0" presId="urn:microsoft.com/office/officeart/2005/8/layout/vList2"/>
    <dgm:cxn modelId="{8DACCADB-5FFB-4C4F-95B7-2A58F58AD109}" type="presOf" srcId="{CC7BDF36-A542-4D37-ACCA-14529B5BF2CC}" destId="{6A6A57FA-AA47-42C2-B700-7A19D3111DB3}" srcOrd="0" destOrd="0" presId="urn:microsoft.com/office/officeart/2005/8/layout/vList2"/>
    <dgm:cxn modelId="{E03813D4-752D-4258-9B0D-607850C857CF}" type="presParOf" srcId="{56572F90-AF17-4E2A-A1BA-A5CFCDBC318F}" destId="{6A6A57FA-AA47-42C2-B700-7A19D3111DB3}" srcOrd="0" destOrd="0" presId="urn:microsoft.com/office/officeart/2005/8/layout/vList2"/>
    <dgm:cxn modelId="{87FEDECE-396A-4455-8EEE-1D85E91C1FF9}" type="presParOf" srcId="{56572F90-AF17-4E2A-A1BA-A5CFCDBC318F}" destId="{12227664-C0FF-4103-90F9-C9EEA5F3CFAB}" srcOrd="1" destOrd="0" presId="urn:microsoft.com/office/officeart/2005/8/layout/vList2"/>
    <dgm:cxn modelId="{7081D0E4-30E6-4394-9932-22C13B5F3A75}" type="presParOf" srcId="{56572F90-AF17-4E2A-A1BA-A5CFCDBC318F}" destId="{A3C20E3F-9BE5-4925-814C-79986BD003A1}" srcOrd="2" destOrd="0" presId="urn:microsoft.com/office/officeart/2005/8/layout/vList2"/>
    <dgm:cxn modelId="{B11EFDF0-90CE-4D80-931E-0283DC1D4BA1}" type="presParOf" srcId="{56572F90-AF17-4E2A-A1BA-A5CFCDBC318F}" destId="{BAF97CB1-1D1D-4951-85DC-520EAEEBA082}" srcOrd="3" destOrd="0" presId="urn:microsoft.com/office/officeart/2005/8/layout/vList2"/>
    <dgm:cxn modelId="{FD7FD551-B438-4427-9406-B4612436D083}" type="presParOf" srcId="{56572F90-AF17-4E2A-A1BA-A5CFCDBC318F}" destId="{25F3D286-A6EC-4EBF-A80C-EA23400BD3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989625-1E7C-4237-9FD3-2E758F1DFE98}"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D42AF1F-D2EA-4E58-B3F2-DA9C22C6ABFA}">
      <dgm:prSet/>
      <dgm:spPr/>
      <dgm:t>
        <a:bodyPr/>
        <a:lstStyle/>
        <a:p>
          <a:r>
            <a:rPr lang="es-ES" b="0" i="0" baseline="0"/>
            <a:t>Mendeleev wrote the names of elements onto cards to help him look for patterns. He put the cards in order of lightest to the heaviest element and made groups based on the  and  of each element.</a:t>
          </a:r>
          <a:endParaRPr lang="en-US"/>
        </a:p>
      </dgm:t>
    </dgm:pt>
    <dgm:pt modelId="{01417E73-18ED-4F1C-A886-3CADCC433D8D}" type="parTrans" cxnId="{01B4C355-5043-4BC7-82FA-AB6BAF14E9DB}">
      <dgm:prSet/>
      <dgm:spPr/>
      <dgm:t>
        <a:bodyPr/>
        <a:lstStyle/>
        <a:p>
          <a:endParaRPr lang="en-US"/>
        </a:p>
      </dgm:t>
    </dgm:pt>
    <dgm:pt modelId="{14824900-A423-4F17-8938-8AD93E8D9189}" type="sibTrans" cxnId="{01B4C355-5043-4BC7-82FA-AB6BAF14E9DB}">
      <dgm:prSet/>
      <dgm:spPr/>
      <dgm:t>
        <a:bodyPr/>
        <a:lstStyle/>
        <a:p>
          <a:endParaRPr lang="en-US"/>
        </a:p>
      </dgm:t>
    </dgm:pt>
    <dgm:pt modelId="{A5982B8D-0544-4D29-8FB5-3DCFC340AEE5}">
      <dgm:prSet/>
      <dgm:spPr/>
      <dgm:t>
        <a:bodyPr/>
        <a:lstStyle/>
        <a:p>
          <a:r>
            <a:rPr lang="es-ES" b="0" i="0" baseline="0"/>
            <a:t>Mendeleev recognised that not all elements had been discovered yet. He left gaps in his table to place elements that scientists didn't yet know.</a:t>
          </a:r>
          <a:endParaRPr lang="en-US"/>
        </a:p>
      </dgm:t>
    </dgm:pt>
    <dgm:pt modelId="{F6B2336C-EC52-4BB5-84CA-E3303D74570A}" type="parTrans" cxnId="{5AE833BD-DEA8-4956-BFCB-C87F49146118}">
      <dgm:prSet/>
      <dgm:spPr/>
      <dgm:t>
        <a:bodyPr/>
        <a:lstStyle/>
        <a:p>
          <a:endParaRPr lang="en-US"/>
        </a:p>
      </dgm:t>
    </dgm:pt>
    <dgm:pt modelId="{3AFAB4EF-A58C-4EDE-9253-DFC1129F0786}" type="sibTrans" cxnId="{5AE833BD-DEA8-4956-BFCB-C87F49146118}">
      <dgm:prSet/>
      <dgm:spPr/>
      <dgm:t>
        <a:bodyPr/>
        <a:lstStyle/>
        <a:p>
          <a:endParaRPr lang="en-US"/>
        </a:p>
      </dgm:t>
    </dgm:pt>
    <dgm:pt modelId="{ABD11E1B-B535-4BD8-88FB-AE380FE04988}">
      <dgm:prSet/>
      <dgm:spPr/>
      <dgm:t>
        <a:bodyPr/>
        <a:lstStyle/>
        <a:p>
          <a:r>
            <a:rPr lang="es-ES" b="0" i="0" baseline="0"/>
            <a:t>By looking at the physical properties and chemical properties of elements next to gaps, he could even predict the properties of these undiscovered elements.</a:t>
          </a:r>
          <a:endParaRPr lang="en-US"/>
        </a:p>
      </dgm:t>
    </dgm:pt>
    <dgm:pt modelId="{D8ED758E-F28A-49D2-8D2D-5ED97223ECE9}" type="parTrans" cxnId="{48B3EC03-5D56-4A25-81CC-264408B12FDE}">
      <dgm:prSet/>
      <dgm:spPr/>
      <dgm:t>
        <a:bodyPr/>
        <a:lstStyle/>
        <a:p>
          <a:endParaRPr lang="en-US"/>
        </a:p>
      </dgm:t>
    </dgm:pt>
    <dgm:pt modelId="{FA67DB56-0C0B-4C8D-B289-076157B274DB}" type="sibTrans" cxnId="{48B3EC03-5D56-4A25-81CC-264408B12FDE}">
      <dgm:prSet/>
      <dgm:spPr/>
      <dgm:t>
        <a:bodyPr/>
        <a:lstStyle/>
        <a:p>
          <a:endParaRPr lang="en-US"/>
        </a:p>
      </dgm:t>
    </dgm:pt>
    <dgm:pt modelId="{B7DECC1C-7E98-4B08-87DB-3001194357C3}" type="pres">
      <dgm:prSet presAssocID="{65989625-1E7C-4237-9FD3-2E758F1DFE98}" presName="root" presStyleCnt="0">
        <dgm:presLayoutVars>
          <dgm:dir/>
          <dgm:resizeHandles val="exact"/>
        </dgm:presLayoutVars>
      </dgm:prSet>
      <dgm:spPr/>
    </dgm:pt>
    <dgm:pt modelId="{DD45A89C-D871-45E6-B846-83C62607AC7C}" type="pres">
      <dgm:prSet presAssocID="{7D42AF1F-D2EA-4E58-B3F2-DA9C22C6ABFA}" presName="compNode" presStyleCnt="0"/>
      <dgm:spPr/>
    </dgm:pt>
    <dgm:pt modelId="{88054128-9271-40A8-AAD2-803675297065}" type="pres">
      <dgm:prSet presAssocID="{7D42AF1F-D2EA-4E58-B3F2-DA9C22C6ABFA}" presName="bgRect" presStyleLbl="bgShp" presStyleIdx="0" presStyleCnt="3"/>
      <dgm:spPr/>
    </dgm:pt>
    <dgm:pt modelId="{15965D04-2EF5-4F5D-895A-C25231CF59A1}" type="pres">
      <dgm:prSet presAssocID="{7D42AF1F-D2EA-4E58-B3F2-DA9C22C6ABF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laying Cards"/>
        </a:ext>
      </dgm:extLst>
    </dgm:pt>
    <dgm:pt modelId="{A0B2C6E4-BA87-414B-8516-A0051F9056C6}" type="pres">
      <dgm:prSet presAssocID="{7D42AF1F-D2EA-4E58-B3F2-DA9C22C6ABFA}" presName="spaceRect" presStyleCnt="0"/>
      <dgm:spPr/>
    </dgm:pt>
    <dgm:pt modelId="{344E3374-EC22-46D2-8D3F-4DDB667C958F}" type="pres">
      <dgm:prSet presAssocID="{7D42AF1F-D2EA-4E58-B3F2-DA9C22C6ABFA}" presName="parTx" presStyleLbl="revTx" presStyleIdx="0" presStyleCnt="3">
        <dgm:presLayoutVars>
          <dgm:chMax val="0"/>
          <dgm:chPref val="0"/>
        </dgm:presLayoutVars>
      </dgm:prSet>
      <dgm:spPr/>
    </dgm:pt>
    <dgm:pt modelId="{A06EDC24-45A9-43A0-8EA4-0FE1A84915BC}" type="pres">
      <dgm:prSet presAssocID="{14824900-A423-4F17-8938-8AD93E8D9189}" presName="sibTrans" presStyleCnt="0"/>
      <dgm:spPr/>
    </dgm:pt>
    <dgm:pt modelId="{C1659884-1991-4114-B392-63BAE5075024}" type="pres">
      <dgm:prSet presAssocID="{A5982B8D-0544-4D29-8FB5-3DCFC340AEE5}" presName="compNode" presStyleCnt="0"/>
      <dgm:spPr/>
    </dgm:pt>
    <dgm:pt modelId="{08B529F7-E34E-4433-8F5B-C4DE0404114B}" type="pres">
      <dgm:prSet presAssocID="{A5982B8D-0544-4D29-8FB5-3DCFC340AEE5}" presName="bgRect" presStyleLbl="bgShp" presStyleIdx="1" presStyleCnt="3"/>
      <dgm:spPr/>
    </dgm:pt>
    <dgm:pt modelId="{C4943B76-652D-44D8-8E5B-8FF290E49F88}" type="pres">
      <dgm:prSet presAssocID="{A5982B8D-0544-4D29-8FB5-3DCFC340AEE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3B8040E3-229D-4D28-A24B-D91C0AA2C1E4}" type="pres">
      <dgm:prSet presAssocID="{A5982B8D-0544-4D29-8FB5-3DCFC340AEE5}" presName="spaceRect" presStyleCnt="0"/>
      <dgm:spPr/>
    </dgm:pt>
    <dgm:pt modelId="{16C4638C-E6F4-4577-AE12-6ED0E2A18F04}" type="pres">
      <dgm:prSet presAssocID="{A5982B8D-0544-4D29-8FB5-3DCFC340AEE5}" presName="parTx" presStyleLbl="revTx" presStyleIdx="1" presStyleCnt="3">
        <dgm:presLayoutVars>
          <dgm:chMax val="0"/>
          <dgm:chPref val="0"/>
        </dgm:presLayoutVars>
      </dgm:prSet>
      <dgm:spPr/>
    </dgm:pt>
    <dgm:pt modelId="{5809601A-5AE8-467A-A634-384E44B888AC}" type="pres">
      <dgm:prSet presAssocID="{3AFAB4EF-A58C-4EDE-9253-DFC1129F0786}" presName="sibTrans" presStyleCnt="0"/>
      <dgm:spPr/>
    </dgm:pt>
    <dgm:pt modelId="{09942D55-269A-4229-9D0F-2D405E8D7BA8}" type="pres">
      <dgm:prSet presAssocID="{ABD11E1B-B535-4BD8-88FB-AE380FE04988}" presName="compNode" presStyleCnt="0"/>
      <dgm:spPr/>
    </dgm:pt>
    <dgm:pt modelId="{B171E60A-8789-4030-8FA7-E2532F9D8A5E}" type="pres">
      <dgm:prSet presAssocID="{ABD11E1B-B535-4BD8-88FB-AE380FE04988}" presName="bgRect" presStyleLbl="bgShp" presStyleIdx="2" presStyleCnt="3"/>
      <dgm:spPr/>
    </dgm:pt>
    <dgm:pt modelId="{6A2B7C40-01C9-4E5D-8DC6-70E14525024F}" type="pres">
      <dgm:prSet presAssocID="{ABD11E1B-B535-4BD8-88FB-AE380FE0498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tom"/>
        </a:ext>
      </dgm:extLst>
    </dgm:pt>
    <dgm:pt modelId="{7A991C1B-3F18-4120-9AA5-218331857FB3}" type="pres">
      <dgm:prSet presAssocID="{ABD11E1B-B535-4BD8-88FB-AE380FE04988}" presName="spaceRect" presStyleCnt="0"/>
      <dgm:spPr/>
    </dgm:pt>
    <dgm:pt modelId="{EE28BE16-908A-46BD-B655-F09BBD7C96AA}" type="pres">
      <dgm:prSet presAssocID="{ABD11E1B-B535-4BD8-88FB-AE380FE04988}" presName="parTx" presStyleLbl="revTx" presStyleIdx="2" presStyleCnt="3">
        <dgm:presLayoutVars>
          <dgm:chMax val="0"/>
          <dgm:chPref val="0"/>
        </dgm:presLayoutVars>
      </dgm:prSet>
      <dgm:spPr/>
    </dgm:pt>
  </dgm:ptLst>
  <dgm:cxnLst>
    <dgm:cxn modelId="{48B3EC03-5D56-4A25-81CC-264408B12FDE}" srcId="{65989625-1E7C-4237-9FD3-2E758F1DFE98}" destId="{ABD11E1B-B535-4BD8-88FB-AE380FE04988}" srcOrd="2" destOrd="0" parTransId="{D8ED758E-F28A-49D2-8D2D-5ED97223ECE9}" sibTransId="{FA67DB56-0C0B-4C8D-B289-076157B274DB}"/>
    <dgm:cxn modelId="{74C77008-1553-460D-8555-478F02384D6D}" type="presOf" srcId="{ABD11E1B-B535-4BD8-88FB-AE380FE04988}" destId="{EE28BE16-908A-46BD-B655-F09BBD7C96AA}" srcOrd="0" destOrd="0" presId="urn:microsoft.com/office/officeart/2018/2/layout/IconVerticalSolidList"/>
    <dgm:cxn modelId="{685E153B-CEE7-4CB7-B434-CF1CB37B283B}" type="presOf" srcId="{65989625-1E7C-4237-9FD3-2E758F1DFE98}" destId="{B7DECC1C-7E98-4B08-87DB-3001194357C3}" srcOrd="0" destOrd="0" presId="urn:microsoft.com/office/officeart/2018/2/layout/IconVerticalSolidList"/>
    <dgm:cxn modelId="{01B4C355-5043-4BC7-82FA-AB6BAF14E9DB}" srcId="{65989625-1E7C-4237-9FD3-2E758F1DFE98}" destId="{7D42AF1F-D2EA-4E58-B3F2-DA9C22C6ABFA}" srcOrd="0" destOrd="0" parTransId="{01417E73-18ED-4F1C-A886-3CADCC433D8D}" sibTransId="{14824900-A423-4F17-8938-8AD93E8D9189}"/>
    <dgm:cxn modelId="{17B9B1B7-44E5-41AA-A9C7-B87E7962767A}" type="presOf" srcId="{A5982B8D-0544-4D29-8FB5-3DCFC340AEE5}" destId="{16C4638C-E6F4-4577-AE12-6ED0E2A18F04}" srcOrd="0" destOrd="0" presId="urn:microsoft.com/office/officeart/2018/2/layout/IconVerticalSolidList"/>
    <dgm:cxn modelId="{5AE833BD-DEA8-4956-BFCB-C87F49146118}" srcId="{65989625-1E7C-4237-9FD3-2E758F1DFE98}" destId="{A5982B8D-0544-4D29-8FB5-3DCFC340AEE5}" srcOrd="1" destOrd="0" parTransId="{F6B2336C-EC52-4BB5-84CA-E3303D74570A}" sibTransId="{3AFAB4EF-A58C-4EDE-9253-DFC1129F0786}"/>
    <dgm:cxn modelId="{0FFE57F5-0228-4A78-AD5F-0B472BEE90C0}" type="presOf" srcId="{7D42AF1F-D2EA-4E58-B3F2-DA9C22C6ABFA}" destId="{344E3374-EC22-46D2-8D3F-4DDB667C958F}" srcOrd="0" destOrd="0" presId="urn:microsoft.com/office/officeart/2018/2/layout/IconVerticalSolidList"/>
    <dgm:cxn modelId="{B88E9A1B-EA6B-4A46-8EB3-DB1F894F48DF}" type="presParOf" srcId="{B7DECC1C-7E98-4B08-87DB-3001194357C3}" destId="{DD45A89C-D871-45E6-B846-83C62607AC7C}" srcOrd="0" destOrd="0" presId="urn:microsoft.com/office/officeart/2018/2/layout/IconVerticalSolidList"/>
    <dgm:cxn modelId="{38CCE43F-66E5-4002-A9F5-237126C29413}" type="presParOf" srcId="{DD45A89C-D871-45E6-B846-83C62607AC7C}" destId="{88054128-9271-40A8-AAD2-803675297065}" srcOrd="0" destOrd="0" presId="urn:microsoft.com/office/officeart/2018/2/layout/IconVerticalSolidList"/>
    <dgm:cxn modelId="{896BFCD2-7E40-4E85-BC11-D21426A35646}" type="presParOf" srcId="{DD45A89C-D871-45E6-B846-83C62607AC7C}" destId="{15965D04-2EF5-4F5D-895A-C25231CF59A1}" srcOrd="1" destOrd="0" presId="urn:microsoft.com/office/officeart/2018/2/layout/IconVerticalSolidList"/>
    <dgm:cxn modelId="{03FA9FD7-0B05-4541-9EE5-9F209D130BC6}" type="presParOf" srcId="{DD45A89C-D871-45E6-B846-83C62607AC7C}" destId="{A0B2C6E4-BA87-414B-8516-A0051F9056C6}" srcOrd="2" destOrd="0" presId="urn:microsoft.com/office/officeart/2018/2/layout/IconVerticalSolidList"/>
    <dgm:cxn modelId="{C5266E6E-C414-4C10-AC95-DF6C49C3DF6D}" type="presParOf" srcId="{DD45A89C-D871-45E6-B846-83C62607AC7C}" destId="{344E3374-EC22-46D2-8D3F-4DDB667C958F}" srcOrd="3" destOrd="0" presId="urn:microsoft.com/office/officeart/2018/2/layout/IconVerticalSolidList"/>
    <dgm:cxn modelId="{5AC43139-46A3-4604-A315-E92AA4ACD7C5}" type="presParOf" srcId="{B7DECC1C-7E98-4B08-87DB-3001194357C3}" destId="{A06EDC24-45A9-43A0-8EA4-0FE1A84915BC}" srcOrd="1" destOrd="0" presId="urn:microsoft.com/office/officeart/2018/2/layout/IconVerticalSolidList"/>
    <dgm:cxn modelId="{48530A39-1485-4004-AE18-0AB62BD41B17}" type="presParOf" srcId="{B7DECC1C-7E98-4B08-87DB-3001194357C3}" destId="{C1659884-1991-4114-B392-63BAE5075024}" srcOrd="2" destOrd="0" presId="urn:microsoft.com/office/officeart/2018/2/layout/IconVerticalSolidList"/>
    <dgm:cxn modelId="{718C86B4-A91A-4F0D-B1F7-02399FA9068F}" type="presParOf" srcId="{C1659884-1991-4114-B392-63BAE5075024}" destId="{08B529F7-E34E-4433-8F5B-C4DE0404114B}" srcOrd="0" destOrd="0" presId="urn:microsoft.com/office/officeart/2018/2/layout/IconVerticalSolidList"/>
    <dgm:cxn modelId="{C554A533-BB3D-408A-812D-9FFEF9F278B6}" type="presParOf" srcId="{C1659884-1991-4114-B392-63BAE5075024}" destId="{C4943B76-652D-44D8-8E5B-8FF290E49F88}" srcOrd="1" destOrd="0" presId="urn:microsoft.com/office/officeart/2018/2/layout/IconVerticalSolidList"/>
    <dgm:cxn modelId="{0EE0B1C7-7CCF-46FA-B469-EED7934AF409}" type="presParOf" srcId="{C1659884-1991-4114-B392-63BAE5075024}" destId="{3B8040E3-229D-4D28-A24B-D91C0AA2C1E4}" srcOrd="2" destOrd="0" presId="urn:microsoft.com/office/officeart/2018/2/layout/IconVerticalSolidList"/>
    <dgm:cxn modelId="{22CBC01E-61C4-47CD-B347-D360E473827C}" type="presParOf" srcId="{C1659884-1991-4114-B392-63BAE5075024}" destId="{16C4638C-E6F4-4577-AE12-6ED0E2A18F04}" srcOrd="3" destOrd="0" presId="urn:microsoft.com/office/officeart/2018/2/layout/IconVerticalSolidList"/>
    <dgm:cxn modelId="{1373B77E-6334-45E1-A0E0-4D48B53CF9CE}" type="presParOf" srcId="{B7DECC1C-7E98-4B08-87DB-3001194357C3}" destId="{5809601A-5AE8-467A-A634-384E44B888AC}" srcOrd="3" destOrd="0" presId="urn:microsoft.com/office/officeart/2018/2/layout/IconVerticalSolidList"/>
    <dgm:cxn modelId="{E6ED3D39-708D-4F46-8347-3B911F168336}" type="presParOf" srcId="{B7DECC1C-7E98-4B08-87DB-3001194357C3}" destId="{09942D55-269A-4229-9D0F-2D405E8D7BA8}" srcOrd="4" destOrd="0" presId="urn:microsoft.com/office/officeart/2018/2/layout/IconVerticalSolidList"/>
    <dgm:cxn modelId="{024485D5-5E91-467E-B135-AE2427101CB9}" type="presParOf" srcId="{09942D55-269A-4229-9D0F-2D405E8D7BA8}" destId="{B171E60A-8789-4030-8FA7-E2532F9D8A5E}" srcOrd="0" destOrd="0" presId="urn:microsoft.com/office/officeart/2018/2/layout/IconVerticalSolidList"/>
    <dgm:cxn modelId="{4251CDF1-5872-4D4C-B95F-44EFF4372D17}" type="presParOf" srcId="{09942D55-269A-4229-9D0F-2D405E8D7BA8}" destId="{6A2B7C40-01C9-4E5D-8DC6-70E14525024F}" srcOrd="1" destOrd="0" presId="urn:microsoft.com/office/officeart/2018/2/layout/IconVerticalSolidList"/>
    <dgm:cxn modelId="{FDCAFD1C-0E3C-4E38-8E31-DEA0AB3C1681}" type="presParOf" srcId="{09942D55-269A-4229-9D0F-2D405E8D7BA8}" destId="{7A991C1B-3F18-4120-9AA5-218331857FB3}" srcOrd="2" destOrd="0" presId="urn:microsoft.com/office/officeart/2018/2/layout/IconVerticalSolidList"/>
    <dgm:cxn modelId="{FD814F54-0FF0-439B-B156-369FDF8C997A}" type="presParOf" srcId="{09942D55-269A-4229-9D0F-2D405E8D7BA8}" destId="{EE28BE16-908A-46BD-B655-F09BBD7C96A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A57FA-AA47-42C2-B700-7A19D3111DB3}">
      <dsp:nvSpPr>
        <dsp:cNvPr id="0" name=""/>
        <dsp:cNvSpPr/>
      </dsp:nvSpPr>
      <dsp:spPr>
        <a:xfrm>
          <a:off x="0" y="87089"/>
          <a:ext cx="5393367" cy="152026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0" i="0" kern="1200" baseline="0" dirty="0" err="1"/>
            <a:t>All</a:t>
          </a:r>
          <a:r>
            <a:rPr lang="es-ES" sz="2400" b="0" i="0" kern="1200" baseline="0" dirty="0"/>
            <a:t> </a:t>
          </a:r>
          <a:r>
            <a:rPr lang="es-ES" sz="2400" b="0" i="0" kern="1200" baseline="0" dirty="0" err="1"/>
            <a:t>elements</a:t>
          </a:r>
          <a:r>
            <a:rPr lang="es-ES" sz="2400" b="0" i="0" kern="1200" baseline="0" dirty="0"/>
            <a:t> are </a:t>
          </a:r>
          <a:r>
            <a:rPr lang="es-ES" sz="2400" b="0" i="0" kern="1200" baseline="0" dirty="0" err="1"/>
            <a:t>arranged</a:t>
          </a:r>
          <a:r>
            <a:rPr lang="es-ES" sz="2400" b="0" i="0" kern="1200" baseline="0" dirty="0"/>
            <a:t> in a chart </a:t>
          </a:r>
          <a:r>
            <a:rPr lang="es-ES" sz="2400" b="0" i="0" kern="1200" baseline="0" dirty="0" err="1"/>
            <a:t>called</a:t>
          </a:r>
          <a:r>
            <a:rPr lang="es-ES" sz="2400" b="0" i="0" kern="1200" baseline="0" dirty="0"/>
            <a:t> </a:t>
          </a:r>
          <a:r>
            <a:rPr lang="es-ES" sz="2400" b="0" i="0" kern="1200" baseline="0" dirty="0" err="1"/>
            <a:t>the</a:t>
          </a:r>
          <a:r>
            <a:rPr lang="es-ES" sz="2400" b="0" i="0" kern="1200" baseline="0" dirty="0"/>
            <a:t> </a:t>
          </a:r>
          <a:r>
            <a:rPr lang="es-ES" sz="2400" b="0" i="0" kern="1200" baseline="0" dirty="0" err="1"/>
            <a:t>periodic</a:t>
          </a:r>
          <a:r>
            <a:rPr lang="es-ES" sz="2400" b="0" i="0" kern="1200" baseline="0" dirty="0"/>
            <a:t> table.</a:t>
          </a:r>
          <a:endParaRPr lang="en-US" sz="2400" kern="1200" dirty="0"/>
        </a:p>
      </dsp:txBody>
      <dsp:txXfrm>
        <a:off x="74213" y="161302"/>
        <a:ext cx="5244941" cy="1371842"/>
      </dsp:txXfrm>
    </dsp:sp>
    <dsp:sp modelId="{A3C20E3F-9BE5-4925-814C-79986BD003A1}">
      <dsp:nvSpPr>
        <dsp:cNvPr id="0" name=""/>
        <dsp:cNvSpPr/>
      </dsp:nvSpPr>
      <dsp:spPr>
        <a:xfrm>
          <a:off x="0" y="1676478"/>
          <a:ext cx="5393367" cy="1520268"/>
        </a:xfrm>
        <a:prstGeom prst="roundRect">
          <a:avLst/>
        </a:prstGeom>
        <a:solidFill>
          <a:schemeClr val="accent5">
            <a:hueOff val="-3933945"/>
            <a:satOff val="10618"/>
            <a:lumOff val="127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0" i="0" kern="1200" baseline="0"/>
            <a:t>The arrangement of elements is based on their structure and properties.</a:t>
          </a:r>
          <a:endParaRPr lang="en-US" sz="2400" kern="1200"/>
        </a:p>
      </dsp:txBody>
      <dsp:txXfrm>
        <a:off x="74213" y="1750691"/>
        <a:ext cx="5244941" cy="1371842"/>
      </dsp:txXfrm>
    </dsp:sp>
    <dsp:sp modelId="{25F3D286-A6EC-4EBF-A80C-EA23400BD315}">
      <dsp:nvSpPr>
        <dsp:cNvPr id="0" name=""/>
        <dsp:cNvSpPr/>
      </dsp:nvSpPr>
      <dsp:spPr>
        <a:xfrm>
          <a:off x="0" y="3265867"/>
          <a:ext cx="5393367" cy="1520268"/>
        </a:xfrm>
        <a:prstGeom prst="roundRect">
          <a:avLst/>
        </a:prstGeom>
        <a:solidFill>
          <a:schemeClr val="accent5">
            <a:hueOff val="-7867891"/>
            <a:satOff val="21236"/>
            <a:lumOff val="2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ES" sz="2400" b="0" i="0" kern="1200" baseline="0"/>
            <a:t>A Russian scientist named Dmitri Mendeleev produced one of the first practical periodic tables in the 19th century.</a:t>
          </a:r>
          <a:endParaRPr lang="en-US" sz="2400" kern="1200"/>
        </a:p>
      </dsp:txBody>
      <dsp:txXfrm>
        <a:off x="74213" y="3340080"/>
        <a:ext cx="5244941" cy="13718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54128-9271-40A8-AAD2-803675297065}">
      <dsp:nvSpPr>
        <dsp:cNvPr id="0" name=""/>
        <dsp:cNvSpPr/>
      </dsp:nvSpPr>
      <dsp:spPr>
        <a:xfrm>
          <a:off x="0" y="669"/>
          <a:ext cx="6240668" cy="15671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965D04-2EF5-4F5D-895A-C25231CF59A1}">
      <dsp:nvSpPr>
        <dsp:cNvPr id="0" name=""/>
        <dsp:cNvSpPr/>
      </dsp:nvSpPr>
      <dsp:spPr>
        <a:xfrm>
          <a:off x="474065" y="353280"/>
          <a:ext cx="861938" cy="86193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4E3374-EC22-46D2-8D3F-4DDB667C958F}">
      <dsp:nvSpPr>
        <dsp:cNvPr id="0" name=""/>
        <dsp:cNvSpPr/>
      </dsp:nvSpPr>
      <dsp:spPr>
        <a:xfrm>
          <a:off x="1810069" y="669"/>
          <a:ext cx="4430599" cy="1567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58" tIns="165858" rIns="165858" bIns="165858" numCol="1" spcCol="1270" anchor="ctr" anchorCtr="0">
          <a:noAutofit/>
        </a:bodyPr>
        <a:lstStyle/>
        <a:p>
          <a:pPr marL="0" lvl="0" indent="0" algn="l" defTabSz="755650">
            <a:lnSpc>
              <a:spcPct val="90000"/>
            </a:lnSpc>
            <a:spcBef>
              <a:spcPct val="0"/>
            </a:spcBef>
            <a:spcAft>
              <a:spcPct val="35000"/>
            </a:spcAft>
            <a:buNone/>
          </a:pPr>
          <a:r>
            <a:rPr lang="es-ES" sz="1700" b="0" i="0" kern="1200" baseline="0"/>
            <a:t>Mendeleev wrote the names of elements onto cards to help him look for patterns. He put the cards in order of lightest to the heaviest element and made groups based on the  and  of each element.</a:t>
          </a:r>
          <a:endParaRPr lang="en-US" sz="1700" kern="1200"/>
        </a:p>
      </dsp:txBody>
      <dsp:txXfrm>
        <a:off x="1810069" y="669"/>
        <a:ext cx="4430599" cy="1567160"/>
      </dsp:txXfrm>
    </dsp:sp>
    <dsp:sp modelId="{08B529F7-E34E-4433-8F5B-C4DE0404114B}">
      <dsp:nvSpPr>
        <dsp:cNvPr id="0" name=""/>
        <dsp:cNvSpPr/>
      </dsp:nvSpPr>
      <dsp:spPr>
        <a:xfrm>
          <a:off x="0" y="1959619"/>
          <a:ext cx="6240668" cy="15671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943B76-652D-44D8-8E5B-8FF290E49F88}">
      <dsp:nvSpPr>
        <dsp:cNvPr id="0" name=""/>
        <dsp:cNvSpPr/>
      </dsp:nvSpPr>
      <dsp:spPr>
        <a:xfrm>
          <a:off x="474065" y="2312230"/>
          <a:ext cx="861938" cy="86193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C4638C-E6F4-4577-AE12-6ED0E2A18F04}">
      <dsp:nvSpPr>
        <dsp:cNvPr id="0" name=""/>
        <dsp:cNvSpPr/>
      </dsp:nvSpPr>
      <dsp:spPr>
        <a:xfrm>
          <a:off x="1810069" y="1959619"/>
          <a:ext cx="4430599" cy="1567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58" tIns="165858" rIns="165858" bIns="165858" numCol="1" spcCol="1270" anchor="ctr" anchorCtr="0">
          <a:noAutofit/>
        </a:bodyPr>
        <a:lstStyle/>
        <a:p>
          <a:pPr marL="0" lvl="0" indent="0" algn="l" defTabSz="755650">
            <a:lnSpc>
              <a:spcPct val="90000"/>
            </a:lnSpc>
            <a:spcBef>
              <a:spcPct val="0"/>
            </a:spcBef>
            <a:spcAft>
              <a:spcPct val="35000"/>
            </a:spcAft>
            <a:buNone/>
          </a:pPr>
          <a:r>
            <a:rPr lang="es-ES" sz="1700" b="0" i="0" kern="1200" baseline="0"/>
            <a:t>Mendeleev recognised that not all elements had been discovered yet. He left gaps in his table to place elements that scientists didn't yet know.</a:t>
          </a:r>
          <a:endParaRPr lang="en-US" sz="1700" kern="1200"/>
        </a:p>
      </dsp:txBody>
      <dsp:txXfrm>
        <a:off x="1810069" y="1959619"/>
        <a:ext cx="4430599" cy="1567160"/>
      </dsp:txXfrm>
    </dsp:sp>
    <dsp:sp modelId="{B171E60A-8789-4030-8FA7-E2532F9D8A5E}">
      <dsp:nvSpPr>
        <dsp:cNvPr id="0" name=""/>
        <dsp:cNvSpPr/>
      </dsp:nvSpPr>
      <dsp:spPr>
        <a:xfrm>
          <a:off x="0" y="3918570"/>
          <a:ext cx="6240668" cy="15671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2B7C40-01C9-4E5D-8DC6-70E14525024F}">
      <dsp:nvSpPr>
        <dsp:cNvPr id="0" name=""/>
        <dsp:cNvSpPr/>
      </dsp:nvSpPr>
      <dsp:spPr>
        <a:xfrm>
          <a:off x="474065" y="4271181"/>
          <a:ext cx="861938" cy="86193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28BE16-908A-46BD-B655-F09BBD7C96AA}">
      <dsp:nvSpPr>
        <dsp:cNvPr id="0" name=""/>
        <dsp:cNvSpPr/>
      </dsp:nvSpPr>
      <dsp:spPr>
        <a:xfrm>
          <a:off x="1810069" y="3918570"/>
          <a:ext cx="4430599" cy="1567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858" tIns="165858" rIns="165858" bIns="165858" numCol="1" spcCol="1270" anchor="ctr" anchorCtr="0">
          <a:noAutofit/>
        </a:bodyPr>
        <a:lstStyle/>
        <a:p>
          <a:pPr marL="0" lvl="0" indent="0" algn="l" defTabSz="755650">
            <a:lnSpc>
              <a:spcPct val="90000"/>
            </a:lnSpc>
            <a:spcBef>
              <a:spcPct val="0"/>
            </a:spcBef>
            <a:spcAft>
              <a:spcPct val="35000"/>
            </a:spcAft>
            <a:buNone/>
          </a:pPr>
          <a:r>
            <a:rPr lang="es-ES" sz="1700" b="0" i="0" kern="1200" baseline="0"/>
            <a:t>By looking at the physical properties and chemical properties of elements next to gaps, he could even predict the properties of these undiscovered elements.</a:t>
          </a:r>
          <a:endParaRPr lang="en-US" sz="1700" kern="1200"/>
        </a:p>
      </dsp:txBody>
      <dsp:txXfrm>
        <a:off x="1810069" y="3918570"/>
        <a:ext cx="4430599" cy="15671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Monday, January 31, 2022</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253060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Monday, January 31, 2022</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89018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Monday, January 31, 2022</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380344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Monday, January 31, 2022</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8441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Monday, January 31, 2022</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979407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Monday, January 31, 2022</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648559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Monday, January 31, 2022</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57426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Monday, January 31, 2022</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7041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Monday, January 31, 2022</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940662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Monday, January 31, 2022</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21407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Monday, January 31, 2022</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476081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000">
                <a:solidFill>
                  <a:schemeClr val="tx2"/>
                </a:solidFill>
              </a:defRPr>
            </a:lvl1pPr>
          </a:lstStyle>
          <a:p>
            <a:fld id="{E8352ED3-3C46-4C9A-9738-67B2D875E7E2}" type="datetime2">
              <a:rPr lang="en-US" smtClean="0"/>
              <a:pPr/>
              <a:t>Monday, January 31, 2022</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0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0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75920008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0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s.abcdef.wiki/wiki/Group_(periodic_table)"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s.abcdef.wiki/wiki/Group_(periodic_table)"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7">
            <a:extLst>
              <a:ext uri="{FF2B5EF4-FFF2-40B4-BE49-F238E27FC236}">
                <a16:creationId xmlns:a16="http://schemas.microsoft.com/office/drawing/2014/main" id="{75955B3A-C08D-43E6-ABEF-A4F616FB6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C719694A-8B4E-4127-9C08-9B8F39B6F2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52D36E6B-D7EF-409B-B48D-1628C06EE1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CC3601-B3A5-40CB-9683-13FF4D3F5F32}"/>
              </a:ext>
            </a:extLst>
          </p:cNvPr>
          <p:cNvSpPr>
            <a:spLocks noGrp="1"/>
          </p:cNvSpPr>
          <p:nvPr>
            <p:ph type="ctrTitle"/>
          </p:nvPr>
        </p:nvSpPr>
        <p:spPr>
          <a:xfrm>
            <a:off x="422899" y="3854831"/>
            <a:ext cx="5278995" cy="2156581"/>
          </a:xfrm>
        </p:spPr>
        <p:txBody>
          <a:bodyPr anchor="t">
            <a:normAutofit/>
          </a:bodyPr>
          <a:lstStyle/>
          <a:p>
            <a:pPr algn="l"/>
            <a:r>
              <a:rPr lang="es-ES" sz="4800"/>
              <a:t>The Periodic Table</a:t>
            </a:r>
          </a:p>
        </p:txBody>
      </p:sp>
      <p:sp>
        <p:nvSpPr>
          <p:cNvPr id="14" name="Rectangle 13">
            <a:extLst>
              <a:ext uri="{FF2B5EF4-FFF2-40B4-BE49-F238E27FC236}">
                <a16:creationId xmlns:a16="http://schemas.microsoft.com/office/drawing/2014/main" id="{816D2053-BB10-4615-A38D-86EEC0D86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422144" cy="3599020"/>
          </a:xfrm>
          <a:prstGeom prst="rect">
            <a:avLst/>
          </a:prstGeom>
          <a:solidFill>
            <a:srgbClr val="6390A2">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30" name="Picture 2" descr="Molecular structure and periodic table on a desk">
            <a:extLst>
              <a:ext uri="{FF2B5EF4-FFF2-40B4-BE49-F238E27FC236}">
                <a16:creationId xmlns:a16="http://schemas.microsoft.com/office/drawing/2014/main" id="{B511B4CE-36B0-4CA6-A287-210263A91BC4}"/>
              </a:ext>
            </a:extLst>
          </p:cNvPr>
          <p:cNvPicPr>
            <a:picLocks noChangeAspect="1"/>
          </p:cNvPicPr>
          <p:nvPr/>
        </p:nvPicPr>
        <p:blipFill rotWithShape="1">
          <a:blip r:embed="rId2"/>
          <a:srcRect t="3631" r="-1" b="47717"/>
          <a:stretch/>
        </p:blipFill>
        <p:spPr>
          <a:xfrm>
            <a:off x="422145" y="10"/>
            <a:ext cx="11082529" cy="3599011"/>
          </a:xfrm>
          <a:prstGeom prst="rect">
            <a:avLst/>
          </a:prstGeom>
        </p:spPr>
      </p:pic>
      <p:cxnSp>
        <p:nvCxnSpPr>
          <p:cNvPr id="16" name="Straight Connector 15">
            <a:extLst>
              <a:ext uri="{FF2B5EF4-FFF2-40B4-BE49-F238E27FC236}">
                <a16:creationId xmlns:a16="http://schemas.microsoft.com/office/drawing/2014/main" id="{CF2CC60F-C99A-48C5-856F-3C79856E9E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6390A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8A2ED1C-4B10-41E7-9BF6-7447B99B98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6390A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577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1335D9B3-B2C5-40E1-BFF9-E01D0DB42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5D57B6-2F9F-4380-93DA-18C689A89F62}"/>
              </a:ext>
            </a:extLst>
          </p:cNvPr>
          <p:cNvSpPr>
            <a:spLocks noGrp="1"/>
          </p:cNvSpPr>
          <p:nvPr>
            <p:ph type="title"/>
          </p:nvPr>
        </p:nvSpPr>
        <p:spPr>
          <a:xfrm>
            <a:off x="422900" y="540167"/>
            <a:ext cx="4028783" cy="2135867"/>
          </a:xfrm>
        </p:spPr>
        <p:txBody>
          <a:bodyPr anchor="b">
            <a:normAutofit/>
          </a:bodyPr>
          <a:lstStyle/>
          <a:p>
            <a:r>
              <a:rPr lang="es-ES" sz="4800" b="1" i="0">
                <a:solidFill>
                  <a:schemeClr val="tx1"/>
                </a:solidFill>
                <a:effectLst/>
                <a:latin typeface="ReithSans"/>
              </a:rPr>
              <a:t>Did you know?</a:t>
            </a:r>
            <a:br>
              <a:rPr lang="es-ES" sz="4800" b="1" i="0">
                <a:solidFill>
                  <a:schemeClr val="tx1"/>
                </a:solidFill>
                <a:effectLst/>
                <a:latin typeface="ReithSans"/>
              </a:rPr>
            </a:br>
            <a:endParaRPr lang="es-ES" sz="4800">
              <a:solidFill>
                <a:schemeClr val="tx1"/>
              </a:solidFill>
            </a:endParaRPr>
          </a:p>
        </p:txBody>
      </p:sp>
      <p:sp>
        <p:nvSpPr>
          <p:cNvPr id="3" name="Content Placeholder 2">
            <a:extLst>
              <a:ext uri="{FF2B5EF4-FFF2-40B4-BE49-F238E27FC236}">
                <a16:creationId xmlns:a16="http://schemas.microsoft.com/office/drawing/2014/main" id="{D7A459CE-38E0-4D21-9964-24BF4588287E}"/>
              </a:ext>
            </a:extLst>
          </p:cNvPr>
          <p:cNvSpPr>
            <a:spLocks noGrp="1"/>
          </p:cNvSpPr>
          <p:nvPr>
            <p:ph idx="1"/>
          </p:nvPr>
        </p:nvSpPr>
        <p:spPr>
          <a:xfrm>
            <a:off x="422900" y="2880452"/>
            <a:ext cx="4028783" cy="3095445"/>
          </a:xfrm>
        </p:spPr>
        <p:txBody>
          <a:bodyPr anchor="t">
            <a:normAutofit/>
          </a:bodyPr>
          <a:lstStyle/>
          <a:p>
            <a:r>
              <a:rPr lang="en-US" b="0" i="0" dirty="0">
                <a:solidFill>
                  <a:schemeClr val="tx1"/>
                </a:solidFill>
                <a:effectLst/>
                <a:latin typeface="ReithSans"/>
              </a:rPr>
              <a:t>Mendeleev’s work is the basis of the modern periodic table we use today.</a:t>
            </a:r>
          </a:p>
          <a:p>
            <a:r>
              <a:rPr lang="en-US" b="0" i="0" dirty="0">
                <a:solidFill>
                  <a:schemeClr val="tx1"/>
                </a:solidFill>
                <a:effectLst/>
                <a:latin typeface="ReithSans"/>
              </a:rPr>
              <a:t>He is often referred to as the 'father of the periodic table', but he didn’t achieve a Nobel Prize for his work</a:t>
            </a:r>
          </a:p>
          <a:p>
            <a:endParaRPr lang="es-ES" sz="1800" dirty="0">
              <a:solidFill>
                <a:schemeClr val="tx1"/>
              </a:solidFill>
            </a:endParaRPr>
          </a:p>
        </p:txBody>
      </p:sp>
      <p:sp>
        <p:nvSpPr>
          <p:cNvPr id="17" name="Rectangle 16">
            <a:extLst>
              <a:ext uri="{FF2B5EF4-FFF2-40B4-BE49-F238E27FC236}">
                <a16:creationId xmlns:a16="http://schemas.microsoft.com/office/drawing/2014/main" id="{6D95061B-ADFC-4592-8BB1-0D542F6F64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042523" y="6081915"/>
            <a:ext cx="6460098" cy="781696"/>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5" name="Picture 4" descr="Table&#10;&#10;Description automatically generated">
            <a:extLst>
              <a:ext uri="{FF2B5EF4-FFF2-40B4-BE49-F238E27FC236}">
                <a16:creationId xmlns:a16="http://schemas.microsoft.com/office/drawing/2014/main" id="{193B3769-0A89-4482-9606-41238C3D5BB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36801" y="2739032"/>
            <a:ext cx="6460089" cy="3423847"/>
          </a:xfrm>
          <a:prstGeom prst="rect">
            <a:avLst/>
          </a:prstGeom>
        </p:spPr>
      </p:pic>
      <p:cxnSp>
        <p:nvCxnSpPr>
          <p:cNvPr id="19" name="Straight Connector 18">
            <a:extLst>
              <a:ext uri="{FF2B5EF4-FFF2-40B4-BE49-F238E27FC236}">
                <a16:creationId xmlns:a16="http://schemas.microsoft.com/office/drawing/2014/main" id="{2B67C3E3-D148-40AD-9F4C-431AA28ACA6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94F79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30DD030-ACB5-4C2C-AD03-51D52E277DE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94F791"/>
            </a:solidFill>
            <a:prstDash val="dash"/>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ED3DC7A-37BB-414F-86B9-D38FFFAE146E}"/>
              </a:ext>
            </a:extLst>
          </p:cNvPr>
          <p:cNvSpPr txBox="1"/>
          <p:nvPr/>
        </p:nvSpPr>
        <p:spPr>
          <a:xfrm>
            <a:off x="8946192" y="5962824"/>
            <a:ext cx="2550698" cy="200055"/>
          </a:xfrm>
          <a:prstGeom prst="rect">
            <a:avLst/>
          </a:prstGeom>
          <a:solidFill>
            <a:srgbClr val="000000"/>
          </a:solidFill>
        </p:spPr>
        <p:txBody>
          <a:bodyPr wrap="none" rtlCol="0">
            <a:spAutoFit/>
          </a:bodyPr>
          <a:lstStyle/>
          <a:p>
            <a:pPr algn="r">
              <a:spcAft>
                <a:spcPts val="600"/>
              </a:spcAft>
            </a:pPr>
            <a:r>
              <a:rPr lang="es-ES" sz="700">
                <a:solidFill>
                  <a:srgbClr val="FFFFFF"/>
                </a:solidFill>
                <a:hlinkClick r:id="rId3" tooltip="https://es.abcdef.wiki/wiki/Group_(periodic_table)">
                  <a:extLst>
                    <a:ext uri="{A12FA001-AC4F-418D-AE19-62706E023703}">
                      <ahyp:hlinkClr xmlns:ahyp="http://schemas.microsoft.com/office/drawing/2018/hyperlinkcolor" val="tx"/>
                    </a:ext>
                  </a:extLst>
                </a:hlinkClick>
              </a:rPr>
              <a:t>This Photo</a:t>
            </a:r>
            <a:r>
              <a:rPr lang="es-ES" sz="700">
                <a:solidFill>
                  <a:srgbClr val="FFFFFF"/>
                </a:solidFill>
              </a:rPr>
              <a:t> by Unknown Author is licensed under </a:t>
            </a:r>
            <a:r>
              <a:rPr lang="es-E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s-ES" sz="700">
              <a:solidFill>
                <a:srgbClr val="FFFFFF"/>
              </a:solidFill>
            </a:endParaRPr>
          </a:p>
        </p:txBody>
      </p:sp>
    </p:spTree>
    <p:extLst>
      <p:ext uri="{BB962C8B-B14F-4D97-AF65-F5344CB8AC3E}">
        <p14:creationId xmlns:p14="http://schemas.microsoft.com/office/powerpoint/2010/main" val="47453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1335D9B3-B2C5-40E1-BFF9-E01D0DB42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611DBE-E508-4EEC-9CF3-224E87B9C2E3}"/>
              </a:ext>
            </a:extLst>
          </p:cNvPr>
          <p:cNvSpPr>
            <a:spLocks noGrp="1"/>
          </p:cNvSpPr>
          <p:nvPr>
            <p:ph type="title"/>
          </p:nvPr>
        </p:nvSpPr>
        <p:spPr>
          <a:xfrm>
            <a:off x="422900" y="540167"/>
            <a:ext cx="4028783" cy="2135867"/>
          </a:xfrm>
        </p:spPr>
        <p:txBody>
          <a:bodyPr anchor="b">
            <a:normAutofit/>
          </a:bodyPr>
          <a:lstStyle/>
          <a:p>
            <a:r>
              <a:rPr lang="es-ES" sz="4800">
                <a:solidFill>
                  <a:schemeClr val="tx1"/>
                </a:solidFill>
              </a:rPr>
              <a:t>The modern Periodic Table</a:t>
            </a:r>
          </a:p>
        </p:txBody>
      </p:sp>
      <p:sp>
        <p:nvSpPr>
          <p:cNvPr id="3" name="Content Placeholder 2">
            <a:extLst>
              <a:ext uri="{FF2B5EF4-FFF2-40B4-BE49-F238E27FC236}">
                <a16:creationId xmlns:a16="http://schemas.microsoft.com/office/drawing/2014/main" id="{99785150-0556-432E-9DE8-5E06363EC798}"/>
              </a:ext>
            </a:extLst>
          </p:cNvPr>
          <p:cNvSpPr>
            <a:spLocks noGrp="1"/>
          </p:cNvSpPr>
          <p:nvPr>
            <p:ph idx="1"/>
          </p:nvPr>
        </p:nvSpPr>
        <p:spPr>
          <a:xfrm>
            <a:off x="422900" y="2880452"/>
            <a:ext cx="4028783" cy="3095445"/>
          </a:xfrm>
        </p:spPr>
        <p:txBody>
          <a:bodyPr anchor="t">
            <a:normAutofit lnSpcReduction="10000"/>
          </a:bodyPr>
          <a:lstStyle/>
          <a:p>
            <a:r>
              <a:rPr lang="en-US" b="0" i="0" dirty="0">
                <a:solidFill>
                  <a:schemeClr val="tx1"/>
                </a:solidFill>
                <a:effectLst/>
                <a:latin typeface="ReithSans"/>
              </a:rPr>
              <a:t>The modern periodic table has no gaps and has extended beyond what Mendeleev predicted. There were 64 elements when Mendeleev was working on his table and he predicted 4 more. Now the periodic table has </a:t>
            </a:r>
            <a:r>
              <a:rPr lang="en-US" b="1" i="0" dirty="0">
                <a:solidFill>
                  <a:schemeClr val="tx1"/>
                </a:solidFill>
                <a:effectLst/>
                <a:latin typeface="ReithSans"/>
              </a:rPr>
              <a:t>118 elements</a:t>
            </a:r>
            <a:endParaRPr lang="es-ES" dirty="0">
              <a:solidFill>
                <a:schemeClr val="tx1"/>
              </a:solidFill>
            </a:endParaRPr>
          </a:p>
        </p:txBody>
      </p:sp>
      <p:sp>
        <p:nvSpPr>
          <p:cNvPr id="16" name="Rectangle 15">
            <a:extLst>
              <a:ext uri="{FF2B5EF4-FFF2-40B4-BE49-F238E27FC236}">
                <a16:creationId xmlns:a16="http://schemas.microsoft.com/office/drawing/2014/main" id="{6D95061B-ADFC-4592-8BB1-0D542F6F64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042523" y="6081915"/>
            <a:ext cx="6460098" cy="781696"/>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Picture 3" descr="Table&#10;&#10;Description automatically generated">
            <a:extLst>
              <a:ext uri="{FF2B5EF4-FFF2-40B4-BE49-F238E27FC236}">
                <a16:creationId xmlns:a16="http://schemas.microsoft.com/office/drawing/2014/main" id="{C85F7328-0A85-4E74-92FB-3A6109104CB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36801" y="2739032"/>
            <a:ext cx="6460089" cy="3423847"/>
          </a:xfrm>
          <a:prstGeom prst="rect">
            <a:avLst/>
          </a:prstGeom>
        </p:spPr>
      </p:pic>
      <p:cxnSp>
        <p:nvCxnSpPr>
          <p:cNvPr id="18" name="Straight Connector 17">
            <a:extLst>
              <a:ext uri="{FF2B5EF4-FFF2-40B4-BE49-F238E27FC236}">
                <a16:creationId xmlns:a16="http://schemas.microsoft.com/office/drawing/2014/main" id="{2B67C3E3-D148-40AD-9F4C-431AA28ACA6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94F79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30DD030-ACB5-4C2C-AD03-51D52E277DE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94F791"/>
            </a:solidFill>
            <a:prstDash val="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1844169-263E-492A-BEAA-3405A50358D6}"/>
              </a:ext>
            </a:extLst>
          </p:cNvPr>
          <p:cNvSpPr txBox="1"/>
          <p:nvPr/>
        </p:nvSpPr>
        <p:spPr>
          <a:xfrm>
            <a:off x="8946192" y="5962824"/>
            <a:ext cx="2550698" cy="200055"/>
          </a:xfrm>
          <a:prstGeom prst="rect">
            <a:avLst/>
          </a:prstGeom>
          <a:solidFill>
            <a:srgbClr val="000000"/>
          </a:solidFill>
        </p:spPr>
        <p:txBody>
          <a:bodyPr wrap="none" rtlCol="0">
            <a:spAutoFit/>
          </a:bodyPr>
          <a:lstStyle/>
          <a:p>
            <a:pPr algn="r">
              <a:spcAft>
                <a:spcPts val="600"/>
              </a:spcAft>
            </a:pPr>
            <a:r>
              <a:rPr lang="es-ES" sz="700">
                <a:solidFill>
                  <a:srgbClr val="FFFFFF"/>
                </a:solidFill>
                <a:hlinkClick r:id="rId3" tooltip="https://es.abcdef.wiki/wiki/Group_(periodic_table)">
                  <a:extLst>
                    <a:ext uri="{A12FA001-AC4F-418D-AE19-62706E023703}">
                      <ahyp:hlinkClr xmlns:ahyp="http://schemas.microsoft.com/office/drawing/2018/hyperlinkcolor" val="tx"/>
                    </a:ext>
                  </a:extLst>
                </a:hlinkClick>
              </a:rPr>
              <a:t>This Photo</a:t>
            </a:r>
            <a:r>
              <a:rPr lang="es-ES" sz="700">
                <a:solidFill>
                  <a:srgbClr val="FFFFFF"/>
                </a:solidFill>
              </a:rPr>
              <a:t> by Unknown Author is licensed under </a:t>
            </a:r>
            <a:r>
              <a:rPr lang="es-E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s-ES" sz="700">
              <a:solidFill>
                <a:srgbClr val="FFFFFF"/>
              </a:solidFill>
            </a:endParaRPr>
          </a:p>
        </p:txBody>
      </p:sp>
    </p:spTree>
    <p:extLst>
      <p:ext uri="{BB962C8B-B14F-4D97-AF65-F5344CB8AC3E}">
        <p14:creationId xmlns:p14="http://schemas.microsoft.com/office/powerpoint/2010/main" val="2704734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Rectangle 72">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5" name="Rectangle 74">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CD438C-F5BF-419A-BFD5-AFC8BA20DCFC}"/>
              </a:ext>
            </a:extLst>
          </p:cNvPr>
          <p:cNvSpPr>
            <a:spLocks noGrp="1"/>
          </p:cNvSpPr>
          <p:nvPr>
            <p:ph type="title"/>
          </p:nvPr>
        </p:nvSpPr>
        <p:spPr>
          <a:xfrm>
            <a:off x="422897" y="539496"/>
            <a:ext cx="5228393" cy="2697190"/>
          </a:xfrm>
        </p:spPr>
        <p:txBody>
          <a:bodyPr anchor="b">
            <a:normAutofit/>
          </a:bodyPr>
          <a:lstStyle/>
          <a:p>
            <a:r>
              <a:rPr lang="en-US" sz="4800" b="1" i="0">
                <a:effectLst/>
                <a:latin typeface="ReithSans"/>
              </a:rPr>
              <a:t>Did you know?</a:t>
            </a:r>
            <a:br>
              <a:rPr lang="en-US" sz="4800" b="1" i="0">
                <a:effectLst/>
                <a:latin typeface="ReithSans"/>
              </a:rPr>
            </a:br>
            <a:endParaRPr lang="es-ES" sz="4800"/>
          </a:p>
        </p:txBody>
      </p:sp>
      <p:sp>
        <p:nvSpPr>
          <p:cNvPr id="3" name="Content Placeholder 2">
            <a:extLst>
              <a:ext uri="{FF2B5EF4-FFF2-40B4-BE49-F238E27FC236}">
                <a16:creationId xmlns:a16="http://schemas.microsoft.com/office/drawing/2014/main" id="{147B6FA1-F7F1-4476-AC26-17929E5063F2}"/>
              </a:ext>
            </a:extLst>
          </p:cNvPr>
          <p:cNvSpPr>
            <a:spLocks noGrp="1"/>
          </p:cNvSpPr>
          <p:nvPr>
            <p:ph idx="1"/>
          </p:nvPr>
        </p:nvSpPr>
        <p:spPr>
          <a:xfrm>
            <a:off x="422897" y="3354749"/>
            <a:ext cx="5228392" cy="2582470"/>
          </a:xfrm>
        </p:spPr>
        <p:txBody>
          <a:bodyPr>
            <a:normAutofit/>
          </a:bodyPr>
          <a:lstStyle/>
          <a:p>
            <a:r>
              <a:rPr lang="en-US" b="0" i="0" dirty="0">
                <a:effectLst/>
                <a:latin typeface="ReithSans"/>
              </a:rPr>
              <a:t>The most recent element to be discovered is </a:t>
            </a:r>
            <a:r>
              <a:rPr lang="en-US" b="0" i="0" dirty="0" err="1">
                <a:effectLst/>
                <a:latin typeface="ReithSans"/>
              </a:rPr>
              <a:t>Tennesine</a:t>
            </a:r>
            <a:r>
              <a:rPr lang="en-US" b="0" i="0" dirty="0">
                <a:effectLst/>
                <a:latin typeface="ReithSans"/>
              </a:rPr>
              <a:t> which was made in a laboratory in 2009.</a:t>
            </a:r>
          </a:p>
          <a:p>
            <a:r>
              <a:rPr lang="en-US" b="0" i="0" dirty="0">
                <a:effectLst/>
                <a:latin typeface="ReithSans"/>
              </a:rPr>
              <a:t>This element only exists for fractions of a second, because it is unstable meaning it breaks apart very quickly</a:t>
            </a:r>
          </a:p>
          <a:p>
            <a:endParaRPr lang="es-ES" sz="1800" dirty="0"/>
          </a:p>
        </p:txBody>
      </p:sp>
      <p:sp>
        <p:nvSpPr>
          <p:cNvPr id="77" name="Rectangle 76">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rgbClr val="004E8E">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8194" name="Picture 2" descr="Tennessine Facts, Symbol, Discovery, Properties, Uses">
            <a:extLst>
              <a:ext uri="{FF2B5EF4-FFF2-40B4-BE49-F238E27FC236}">
                <a16:creationId xmlns:a16="http://schemas.microsoft.com/office/drawing/2014/main" id="{105DE4F1-E896-4BFA-A562-8A68489639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6620386" y="1246946"/>
            <a:ext cx="4364109" cy="4364109"/>
          </a:xfrm>
          <a:prstGeom prst="rect">
            <a:avLst/>
          </a:pr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004E8E"/>
            </a:solidFill>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004E8E"/>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99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B551C3B6-A0D6-43F6-9F68-13666CDA5C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5" name="Rectangle 74">
            <a:extLst>
              <a:ext uri="{FF2B5EF4-FFF2-40B4-BE49-F238E27FC236}">
                <a16:creationId xmlns:a16="http://schemas.microsoft.com/office/drawing/2014/main" id="{0952723C-788B-4B3F-9EC2-D4637017D4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7" name="Rectangle 76">
            <a:extLst>
              <a:ext uri="{FF2B5EF4-FFF2-40B4-BE49-F238E27FC236}">
                <a16:creationId xmlns:a16="http://schemas.microsoft.com/office/drawing/2014/main" id="{A3F214BE-EC41-4F08-AEEC-6D3C5E3E2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9" name="Rectangle 78">
            <a:extLst>
              <a:ext uri="{FF2B5EF4-FFF2-40B4-BE49-F238E27FC236}">
                <a16:creationId xmlns:a16="http://schemas.microsoft.com/office/drawing/2014/main" id="{C025A843-E58B-43EA-9040-FE661088F1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66877E-5C29-48E6-BDC7-8C093ACD8389}"/>
              </a:ext>
            </a:extLst>
          </p:cNvPr>
          <p:cNvSpPr>
            <a:spLocks noGrp="1"/>
          </p:cNvSpPr>
          <p:nvPr>
            <p:ph type="title"/>
          </p:nvPr>
        </p:nvSpPr>
        <p:spPr>
          <a:xfrm>
            <a:off x="422898" y="576263"/>
            <a:ext cx="4977777" cy="2967606"/>
          </a:xfrm>
        </p:spPr>
        <p:txBody>
          <a:bodyPr vert="horz" lIns="91440" tIns="45720" rIns="91440" bIns="45720" rtlCol="0" anchor="b">
            <a:normAutofit/>
          </a:bodyPr>
          <a:lstStyle/>
          <a:p>
            <a:r>
              <a:rPr lang="en-US" sz="4800"/>
              <a:t>Periodic Table “Battle Ships”</a:t>
            </a:r>
          </a:p>
        </p:txBody>
      </p:sp>
      <p:pic>
        <p:nvPicPr>
          <p:cNvPr id="9220" name="Picture 4" descr="Periodic Table Battleship Game">
            <a:extLst>
              <a:ext uri="{FF2B5EF4-FFF2-40B4-BE49-F238E27FC236}">
                <a16:creationId xmlns:a16="http://schemas.microsoft.com/office/drawing/2014/main" id="{68EC2573-E97E-4DFC-BF85-ED0DE999E2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609" r="-3" b="567"/>
          <a:stretch/>
        </p:blipFill>
        <p:spPr bwMode="auto">
          <a:xfrm>
            <a:off x="6840461" y="685797"/>
            <a:ext cx="4655723" cy="2739646"/>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80">
            <a:extLst>
              <a:ext uri="{FF2B5EF4-FFF2-40B4-BE49-F238E27FC236}">
                <a16:creationId xmlns:a16="http://schemas.microsoft.com/office/drawing/2014/main" id="{6AAF407F-8DE2-4D37-B0DE-6876C5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64128" y="3543827"/>
            <a:ext cx="826348" cy="2633982"/>
          </a:xfrm>
          <a:prstGeom prst="rect">
            <a:avLst/>
          </a:prstGeom>
          <a:solidFill>
            <a:srgbClr val="E2B163">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9218" name="Picture 2" descr="Battleship | Board Games Galore Wiki | Fandom">
            <a:extLst>
              <a:ext uri="{FF2B5EF4-FFF2-40B4-BE49-F238E27FC236}">
                <a16:creationId xmlns:a16="http://schemas.microsoft.com/office/drawing/2014/main" id="{AB1EBCE9-3EAB-44AA-A2C4-F7C8673A1F7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897" r="-3" b="-3"/>
          <a:stretch/>
        </p:blipFill>
        <p:spPr bwMode="auto">
          <a:xfrm>
            <a:off x="6845550" y="3543871"/>
            <a:ext cx="4650634" cy="2622721"/>
          </a:xfrm>
          <a:prstGeom prst="rect">
            <a:avLst/>
          </a:prstGeom>
          <a:noFill/>
          <a:extLst>
            <a:ext uri="{909E8E84-426E-40DD-AFC4-6F175D3DCCD1}">
              <a14:hiddenFill xmlns:a14="http://schemas.microsoft.com/office/drawing/2010/main">
                <a:solidFill>
                  <a:srgbClr val="FFFFFF"/>
                </a:solidFill>
              </a14:hiddenFill>
            </a:ext>
          </a:extLst>
        </p:spPr>
      </p:pic>
      <p:cxnSp>
        <p:nvCxnSpPr>
          <p:cNvPr id="83" name="Straight Connector 82">
            <a:extLst>
              <a:ext uri="{FF2B5EF4-FFF2-40B4-BE49-F238E27FC236}">
                <a16:creationId xmlns:a16="http://schemas.microsoft.com/office/drawing/2014/main" id="{41C5FB35-9F55-44CB-B0A3-5CDB6FA7E2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2B163"/>
            </a:solidFill>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4DF670D-8C8F-46C0-A432-F0FD198FE3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2B163"/>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92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4D0D-9CF2-44A5-94CD-BD259540CCC6}"/>
              </a:ext>
            </a:extLst>
          </p:cNvPr>
          <p:cNvSpPr>
            <a:spLocks noGrp="1"/>
          </p:cNvSpPr>
          <p:nvPr>
            <p:ph type="title"/>
          </p:nvPr>
        </p:nvSpPr>
        <p:spPr/>
        <p:txBody>
          <a:bodyPr/>
          <a:lstStyle/>
          <a:p>
            <a:r>
              <a:rPr lang="es-ES" dirty="0" err="1"/>
              <a:t>The</a:t>
            </a:r>
            <a:r>
              <a:rPr lang="es-ES" dirty="0"/>
              <a:t> </a:t>
            </a:r>
            <a:r>
              <a:rPr lang="es-ES" dirty="0" err="1"/>
              <a:t>Ships</a:t>
            </a:r>
            <a:endParaRPr lang="es-ES" dirty="0"/>
          </a:p>
        </p:txBody>
      </p:sp>
      <p:pic>
        <p:nvPicPr>
          <p:cNvPr id="10242" name="Picture 2" descr="BATTLESHIPS GAME | learningenglish-esl | Battleship game, Battleship, Math  games">
            <a:extLst>
              <a:ext uri="{FF2B5EF4-FFF2-40B4-BE49-F238E27FC236}">
                <a16:creationId xmlns:a16="http://schemas.microsoft.com/office/drawing/2014/main" id="{3B2F5929-4F7C-4973-87A2-BCBDB464D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680" y="136240"/>
            <a:ext cx="7981695" cy="6585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72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769E14-42A1-4194-9915-A3C3F12B0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Background Gray Rectangle">
            <a:extLst>
              <a:ext uri="{FF2B5EF4-FFF2-40B4-BE49-F238E27FC236}">
                <a16:creationId xmlns:a16="http://schemas.microsoft.com/office/drawing/2014/main" id="{54B4AC2F-67D3-4029-9050-8F70D701EC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White Rectangle">
            <a:extLst>
              <a:ext uri="{FF2B5EF4-FFF2-40B4-BE49-F238E27FC236}">
                <a16:creationId xmlns:a16="http://schemas.microsoft.com/office/drawing/2014/main" id="{1E43F547-8690-4CB0-A621-415F429D5C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1F4D8E-70BE-473B-980D-C171AF5A383F}"/>
              </a:ext>
            </a:extLst>
          </p:cNvPr>
          <p:cNvSpPr>
            <a:spLocks noGrp="1"/>
          </p:cNvSpPr>
          <p:nvPr>
            <p:ph type="title"/>
          </p:nvPr>
        </p:nvSpPr>
        <p:spPr>
          <a:xfrm>
            <a:off x="420624" y="1012004"/>
            <a:ext cx="4862576" cy="4795408"/>
          </a:xfrm>
        </p:spPr>
        <p:txBody>
          <a:bodyPr>
            <a:normAutofit/>
          </a:bodyPr>
          <a:lstStyle/>
          <a:p>
            <a:r>
              <a:rPr lang="es-ES" dirty="0"/>
              <a:t>Key </a:t>
            </a:r>
            <a:r>
              <a:rPr lang="es-ES" dirty="0" err="1"/>
              <a:t>Points</a:t>
            </a:r>
            <a:endParaRPr lang="es-ES" dirty="0"/>
          </a:p>
        </p:txBody>
      </p:sp>
      <p:cxnSp>
        <p:nvCxnSpPr>
          <p:cNvPr id="16" name="Vertical Connector">
            <a:extLst>
              <a:ext uri="{FF2B5EF4-FFF2-40B4-BE49-F238E27FC236}">
                <a16:creationId xmlns:a16="http://schemas.microsoft.com/office/drawing/2014/main" id="{C43453A4-E672-4E99-828D-61F490D03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8" name="Horizontal Connector 2">
            <a:extLst>
              <a:ext uri="{FF2B5EF4-FFF2-40B4-BE49-F238E27FC236}">
                <a16:creationId xmlns:a16="http://schemas.microsoft.com/office/drawing/2014/main" id="{42B3D3AB-0475-4349-9B16-455F1E315E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6" name="Rectangle 1">
            <a:extLst>
              <a:ext uri="{FF2B5EF4-FFF2-40B4-BE49-F238E27FC236}">
                <a16:creationId xmlns:a16="http://schemas.microsoft.com/office/drawing/2014/main" id="{F6A308D4-3421-4EDF-8B2E-FAF6C80FB305}"/>
              </a:ext>
            </a:extLst>
          </p:cNvPr>
          <p:cNvGraphicFramePr>
            <a:graphicFrameLocks noGrp="1"/>
          </p:cNvGraphicFramePr>
          <p:nvPr>
            <p:ph idx="1"/>
            <p:extLst>
              <p:ext uri="{D42A27DB-BD31-4B8C-83A1-F6EECF244321}">
                <p14:modId xmlns:p14="http://schemas.microsoft.com/office/powerpoint/2010/main" val="2029185494"/>
              </p:ext>
            </p:extLst>
          </p:nvPr>
        </p:nvGraphicFramePr>
        <p:xfrm>
          <a:off x="5561161" y="992387"/>
          <a:ext cx="5393367" cy="4873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110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Background Gray Rectang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ectangle 23">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6" name="Rectangle 25">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6F34D8-682E-4031-A774-BCC3FC257EA6}"/>
              </a:ext>
            </a:extLst>
          </p:cNvPr>
          <p:cNvSpPr>
            <a:spLocks noGrp="1"/>
          </p:cNvSpPr>
          <p:nvPr>
            <p:ph type="title"/>
          </p:nvPr>
        </p:nvSpPr>
        <p:spPr>
          <a:xfrm>
            <a:off x="434408" y="680192"/>
            <a:ext cx="4978186" cy="5199708"/>
          </a:xfrm>
        </p:spPr>
        <p:txBody>
          <a:bodyPr>
            <a:normAutofit/>
          </a:bodyPr>
          <a:lstStyle/>
          <a:p>
            <a:r>
              <a:rPr kumimoji="0" lang="es-ES" altLang="es-ES" sz="4800" b="1" i="0" u="none" strike="noStrike" cap="none" normalizeH="0" baseline="0" dirty="0" err="1">
                <a:ln>
                  <a:noFill/>
                </a:ln>
                <a:effectLst/>
                <a:latin typeface="ReithSans"/>
              </a:rPr>
              <a:t>The</a:t>
            </a:r>
            <a:r>
              <a:rPr kumimoji="0" lang="es-ES" altLang="es-ES" sz="4800" b="1" i="0" u="none" strike="noStrike" cap="none" normalizeH="0" baseline="0" dirty="0">
                <a:ln>
                  <a:noFill/>
                </a:ln>
                <a:effectLst/>
                <a:latin typeface="ReithSans"/>
              </a:rPr>
              <a:t> </a:t>
            </a:r>
            <a:r>
              <a:rPr kumimoji="0" lang="es-ES" altLang="es-ES" sz="4800" b="1" i="0" u="none" strike="noStrike" cap="none" normalizeH="0" baseline="0" dirty="0" err="1">
                <a:ln>
                  <a:noFill/>
                </a:ln>
                <a:effectLst/>
                <a:latin typeface="ReithSans"/>
              </a:rPr>
              <a:t>development</a:t>
            </a:r>
            <a:r>
              <a:rPr kumimoji="0" lang="es-ES" altLang="es-ES" sz="4800" b="1" i="0" u="none" strike="noStrike" cap="none" normalizeH="0" baseline="0" dirty="0">
                <a:ln>
                  <a:noFill/>
                </a:ln>
                <a:effectLst/>
                <a:latin typeface="ReithSans"/>
              </a:rPr>
              <a:t> </a:t>
            </a:r>
            <a:r>
              <a:rPr kumimoji="0" lang="es-ES" altLang="es-ES" sz="4800" b="1" i="0" u="none" strike="noStrike" cap="none" normalizeH="0" baseline="0" dirty="0" err="1">
                <a:ln>
                  <a:noFill/>
                </a:ln>
                <a:effectLst/>
                <a:latin typeface="ReithSans"/>
              </a:rPr>
              <a:t>of</a:t>
            </a:r>
            <a:r>
              <a:rPr kumimoji="0" lang="es-ES" altLang="es-ES" sz="4800" b="1" i="0" u="none" strike="noStrike" cap="none" normalizeH="0" baseline="0" dirty="0">
                <a:ln>
                  <a:noFill/>
                </a:ln>
                <a:effectLst/>
                <a:latin typeface="ReithSans"/>
              </a:rPr>
              <a:t> </a:t>
            </a:r>
            <a:r>
              <a:rPr kumimoji="0" lang="es-ES" altLang="es-ES" sz="4800" b="1" i="0" u="none" strike="noStrike" cap="none" normalizeH="0" baseline="0" dirty="0" err="1">
                <a:ln>
                  <a:noFill/>
                </a:ln>
                <a:effectLst/>
                <a:latin typeface="ReithSans"/>
              </a:rPr>
              <a:t>the</a:t>
            </a:r>
            <a:r>
              <a:rPr kumimoji="0" lang="es-ES" altLang="es-ES" sz="4800" b="1" i="0" u="none" strike="noStrike" cap="none" normalizeH="0" baseline="0" dirty="0">
                <a:ln>
                  <a:noFill/>
                </a:ln>
                <a:effectLst/>
                <a:latin typeface="ReithSans"/>
              </a:rPr>
              <a:t> </a:t>
            </a:r>
            <a:r>
              <a:rPr kumimoji="0" lang="es-ES" altLang="es-ES" sz="4800" b="1" i="0" u="none" strike="noStrike" cap="none" normalizeH="0" baseline="0" dirty="0" err="1">
                <a:ln>
                  <a:noFill/>
                </a:ln>
                <a:effectLst/>
                <a:latin typeface="ReithSans"/>
              </a:rPr>
              <a:t>periodic</a:t>
            </a:r>
            <a:r>
              <a:rPr kumimoji="0" lang="es-ES" altLang="es-ES" sz="4800" b="1" i="0" u="none" strike="noStrike" cap="none" normalizeH="0" baseline="0" dirty="0">
                <a:ln>
                  <a:noFill/>
                </a:ln>
                <a:effectLst/>
                <a:latin typeface="ReithSans"/>
              </a:rPr>
              <a:t> table</a:t>
            </a:r>
            <a:br>
              <a:rPr kumimoji="0" lang="es-ES" altLang="es-ES" sz="4800" b="1" i="0" u="none" strike="noStrike" cap="none" normalizeH="0" baseline="0" dirty="0">
                <a:ln>
                  <a:noFill/>
                </a:ln>
                <a:effectLst/>
                <a:latin typeface="ReithSans"/>
              </a:rPr>
            </a:br>
            <a:endParaRPr lang="es-ES" sz="4800" dirty="0"/>
          </a:p>
        </p:txBody>
      </p:sp>
      <p:sp>
        <p:nvSpPr>
          <p:cNvPr id="4" name="Rectangle 1">
            <a:extLst>
              <a:ext uri="{FF2B5EF4-FFF2-40B4-BE49-F238E27FC236}">
                <a16:creationId xmlns:a16="http://schemas.microsoft.com/office/drawing/2014/main" id="{3391F0F8-6B51-4B73-B514-4E76C9FC6197}"/>
              </a:ext>
            </a:extLst>
          </p:cNvPr>
          <p:cNvSpPr>
            <a:spLocks noGrp="1" noChangeArrowheads="1"/>
          </p:cNvSpPr>
          <p:nvPr>
            <p:ph idx="1"/>
          </p:nvPr>
        </p:nvSpPr>
        <p:spPr bwMode="auto">
          <a:xfrm>
            <a:off x="6095999" y="680191"/>
            <a:ext cx="5398653" cy="5199708"/>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0" rIns="91440" bIns="45720" numCol="1"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t" latinLnBrk="0" hangingPunct="0">
              <a:spcBef>
                <a:spcPct val="0"/>
              </a:spcBef>
              <a:spcAft>
                <a:spcPts val="600"/>
              </a:spcAft>
              <a:buClrTx/>
              <a:buSzTx/>
              <a:buFontTx/>
              <a:buNone/>
              <a:tabLst/>
            </a:pPr>
            <a:r>
              <a:rPr kumimoji="0" lang="es-ES" altLang="es-ES" b="0" i="0" u="none" strike="noStrike" cap="none" normalizeH="0" baseline="0" dirty="0">
                <a:ln>
                  <a:noFill/>
                </a:ln>
                <a:effectLst/>
                <a:latin typeface="ReithSans"/>
              </a:rPr>
              <a:t>In </a:t>
            </a:r>
            <a:r>
              <a:rPr kumimoji="0" lang="es-ES" altLang="es-ES" b="0" i="0" u="none" strike="noStrike" cap="none" normalizeH="0" baseline="0" dirty="0" err="1">
                <a:ln>
                  <a:noFill/>
                </a:ln>
                <a:effectLst/>
                <a:latin typeface="ReithSans"/>
              </a:rPr>
              <a:t>the</a:t>
            </a:r>
            <a:r>
              <a:rPr kumimoji="0" lang="es-ES" altLang="es-ES" b="0" i="0" u="none" strike="noStrike" cap="none" normalizeH="0" baseline="0" dirty="0">
                <a:ln>
                  <a:noFill/>
                </a:ln>
                <a:effectLst/>
                <a:latin typeface="ReithSans"/>
              </a:rPr>
              <a:t> 1800s, </a:t>
            </a:r>
            <a:r>
              <a:rPr kumimoji="0" lang="es-ES" altLang="es-ES" b="0" i="0" u="none" strike="noStrike" cap="none" normalizeH="0" baseline="0" dirty="0" err="1">
                <a:ln>
                  <a:noFill/>
                </a:ln>
                <a:effectLst/>
                <a:latin typeface="ReithSans"/>
              </a:rPr>
              <a:t>scientists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had</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discovered</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many</a:t>
            </a:r>
            <a:r>
              <a:rPr kumimoji="0" lang="es-ES" altLang="es-ES" b="0" i="0" u="none" strike="noStrike" cap="none" normalizeH="0" baseline="0" dirty="0">
                <a:ln>
                  <a:noFill/>
                </a:ln>
                <a:effectLst/>
                <a:latin typeface="ReithSans"/>
              </a:rPr>
              <a:t> new , </a:t>
            </a:r>
            <a:r>
              <a:rPr kumimoji="0" lang="es-ES" altLang="es-ES" b="0" i="0" u="none" strike="noStrike" cap="none" normalizeH="0" baseline="0" dirty="0" err="1">
                <a:ln>
                  <a:noFill/>
                </a:ln>
                <a:effectLst/>
                <a:latin typeface="ReithSans"/>
              </a:rPr>
              <a:t>but</a:t>
            </a:r>
            <a:r>
              <a:rPr kumimoji="0" lang="es-ES" altLang="es-ES" b="0" i="0" u="none" strike="noStrike" cap="none" normalizeH="0" baseline="0" dirty="0">
                <a:ln>
                  <a:noFill/>
                </a:ln>
                <a:effectLst/>
                <a:latin typeface="ReithSans"/>
              </a:rPr>
              <a:t> no </a:t>
            </a:r>
            <a:r>
              <a:rPr kumimoji="0" lang="es-ES" altLang="es-ES" b="0" i="0" u="none" strike="noStrike" cap="none" normalizeH="0" baseline="0" dirty="0" err="1">
                <a:ln>
                  <a:noFill/>
                </a:ln>
                <a:effectLst/>
                <a:latin typeface="ReithSans"/>
              </a:rPr>
              <a:t>system</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existed</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to</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organise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them</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Scientists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were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trying</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to</a:t>
            </a:r>
            <a:r>
              <a:rPr kumimoji="0" lang="es-ES" altLang="es-ES" b="0" i="0" u="none" strike="noStrike" cap="none" normalizeH="0" baseline="0" dirty="0">
                <a:ln>
                  <a:noFill/>
                </a:ln>
                <a:effectLst/>
                <a:latin typeface="ReithSans"/>
              </a:rPr>
              <a:t> look </a:t>
            </a:r>
            <a:r>
              <a:rPr kumimoji="0" lang="es-ES" altLang="es-ES" b="0" i="0" u="none" strike="noStrike" cap="none" normalizeH="0" baseline="0" dirty="0" err="1">
                <a:ln>
                  <a:noFill/>
                </a:ln>
                <a:effectLst/>
                <a:latin typeface="ReithSans"/>
              </a:rPr>
              <a:t>for</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similarities</a:t>
            </a:r>
            <a:r>
              <a:rPr kumimoji="0" lang="es-ES" altLang="es-ES" b="0" i="0" u="none" strike="noStrike" cap="none" normalizeH="0" baseline="0" dirty="0">
                <a:ln>
                  <a:noFill/>
                </a:ln>
                <a:effectLst/>
                <a:latin typeface="ReithSans"/>
              </a:rPr>
              <a:t> in </a:t>
            </a:r>
            <a:r>
              <a:rPr kumimoji="0" lang="es-ES" altLang="es-ES" b="0" i="0" u="none" strike="noStrike" cap="none" normalizeH="0" baseline="0" dirty="0" err="1">
                <a:ln>
                  <a:noFill/>
                </a:ln>
                <a:effectLst/>
                <a:latin typeface="ReithSans"/>
              </a:rPr>
              <a:t>their</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properties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to</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arrange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them</a:t>
            </a:r>
            <a:r>
              <a:rPr kumimoji="0" lang="es-ES" altLang="es-ES" b="0" i="0" u="none" strike="noStrike" cap="none" normalizeH="0" baseline="0" dirty="0">
                <a:ln>
                  <a:noFill/>
                </a:ln>
                <a:effectLst/>
                <a:latin typeface="ReithSans"/>
              </a:rPr>
              <a:t> in a </a:t>
            </a:r>
            <a:r>
              <a:rPr kumimoji="0" lang="es-ES" altLang="es-ES" b="0" i="0" u="none" strike="noStrike" cap="none" normalizeH="0" baseline="0" dirty="0" err="1">
                <a:ln>
                  <a:noFill/>
                </a:ln>
                <a:effectLst/>
                <a:latin typeface="ReithSans"/>
              </a:rPr>
              <a:t>meaningful</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way</a:t>
            </a:r>
            <a:r>
              <a:rPr kumimoji="0" lang="es-ES" altLang="es-ES" b="0" i="0" u="none" strike="noStrike" cap="none" normalizeH="0" baseline="0" dirty="0">
                <a:ln>
                  <a:noFill/>
                </a:ln>
                <a:effectLst/>
                <a:latin typeface="ReithSans"/>
              </a:rPr>
              <a:t>.</a:t>
            </a:r>
          </a:p>
          <a:p>
            <a:pPr marL="0" marR="0" lvl="0" indent="0" algn="just" defTabSz="914400" rtl="0" eaLnBrk="0" fontAlgn="t" latinLnBrk="0" hangingPunct="0">
              <a:spcBef>
                <a:spcPct val="0"/>
              </a:spcBef>
              <a:spcAft>
                <a:spcPts val="600"/>
              </a:spcAft>
              <a:buClrTx/>
              <a:buSzTx/>
              <a:buFontTx/>
              <a:buNone/>
              <a:tabLst/>
            </a:pPr>
            <a:endParaRPr kumimoji="0" lang="es-ES" altLang="es-ES" b="0" i="0" u="none" strike="noStrike" cap="none" normalizeH="0" baseline="0" dirty="0">
              <a:ln>
                <a:noFill/>
              </a:ln>
              <a:effectLst/>
              <a:latin typeface="ReithSans"/>
            </a:endParaRPr>
          </a:p>
          <a:p>
            <a:pPr marL="0" marR="0" lvl="0" indent="0" algn="just" defTabSz="914400" rtl="0" eaLnBrk="0" fontAlgn="t" latinLnBrk="0" hangingPunct="0">
              <a:spcBef>
                <a:spcPct val="0"/>
              </a:spcBef>
              <a:spcAft>
                <a:spcPts val="600"/>
              </a:spcAft>
              <a:buClrTx/>
              <a:buSzTx/>
              <a:buFontTx/>
              <a:buNone/>
              <a:tabLst/>
            </a:pPr>
            <a:r>
              <a:rPr kumimoji="0" lang="es-ES" altLang="es-ES" b="1" i="0" u="none" strike="noStrike" cap="none" normalizeH="0" baseline="0" dirty="0" err="1">
                <a:ln>
                  <a:noFill/>
                </a:ln>
                <a:effectLst/>
                <a:latin typeface="ReithSans"/>
              </a:rPr>
              <a:t>Early</a:t>
            </a:r>
            <a:r>
              <a:rPr kumimoji="0" lang="es-ES" altLang="es-ES" b="1" i="0" u="none" strike="noStrike" cap="none" normalizeH="0" baseline="0" dirty="0">
                <a:ln>
                  <a:noFill/>
                </a:ln>
                <a:effectLst/>
                <a:latin typeface="ReithSans"/>
              </a:rPr>
              <a:t> </a:t>
            </a:r>
            <a:r>
              <a:rPr kumimoji="0" lang="es-ES" altLang="es-ES" b="1" i="0" u="none" strike="noStrike" cap="none" normalizeH="0" baseline="0" dirty="0" err="1">
                <a:ln>
                  <a:noFill/>
                </a:ln>
                <a:effectLst/>
                <a:latin typeface="ReithSans"/>
              </a:rPr>
              <a:t>attempts</a:t>
            </a:r>
            <a:r>
              <a:rPr kumimoji="0" lang="es-ES" altLang="es-ES" b="1" i="0" u="none" strike="noStrike" cap="none" normalizeH="0" baseline="0" dirty="0">
                <a:ln>
                  <a:noFill/>
                </a:ln>
                <a:effectLst/>
                <a:latin typeface="ReithSans"/>
              </a:rPr>
              <a:t> </a:t>
            </a:r>
            <a:r>
              <a:rPr kumimoji="0" lang="es-ES" altLang="es-ES" b="1" i="0" u="none" strike="noStrike" cap="none" normalizeH="0" baseline="0" dirty="0" err="1">
                <a:ln>
                  <a:noFill/>
                </a:ln>
                <a:effectLst/>
                <a:latin typeface="ReithSans"/>
              </a:rPr>
              <a:t>to</a:t>
            </a:r>
            <a:r>
              <a:rPr kumimoji="0" lang="es-ES" altLang="es-ES" b="1" i="0" u="none" strike="noStrike" cap="none" normalizeH="0" baseline="0" dirty="0">
                <a:ln>
                  <a:noFill/>
                </a:ln>
                <a:effectLst/>
                <a:latin typeface="ReithSans"/>
              </a:rPr>
              <a:t> </a:t>
            </a:r>
            <a:r>
              <a:rPr kumimoji="0" lang="es-ES" altLang="es-ES" b="1" i="0" u="none" strike="noStrike" cap="none" normalizeH="0" baseline="0" dirty="0" err="1">
                <a:ln>
                  <a:noFill/>
                </a:ln>
                <a:effectLst/>
                <a:latin typeface="ReithSans"/>
              </a:rPr>
              <a:t>organise</a:t>
            </a:r>
            <a:r>
              <a:rPr kumimoji="0" lang="es-ES" altLang="es-ES" b="1" i="0" u="none" strike="noStrike" cap="none" normalizeH="0" baseline="0" dirty="0">
                <a:ln>
                  <a:noFill/>
                </a:ln>
                <a:effectLst/>
                <a:latin typeface="ReithSans"/>
              </a:rPr>
              <a:t> </a:t>
            </a:r>
            <a:r>
              <a:rPr kumimoji="0" lang="es-ES" altLang="es-ES" b="1" i="0" u="none" strike="noStrike" cap="none" normalizeH="0" baseline="0" dirty="0" err="1">
                <a:ln>
                  <a:noFill/>
                </a:ln>
                <a:effectLst/>
                <a:latin typeface="ReithSans"/>
              </a:rPr>
              <a:t>the</a:t>
            </a:r>
            <a:r>
              <a:rPr kumimoji="0" lang="es-ES" altLang="es-ES" b="1" i="0" u="none" strike="noStrike" cap="none" normalizeH="0" baseline="0" dirty="0">
                <a:ln>
                  <a:noFill/>
                </a:ln>
                <a:effectLst/>
                <a:latin typeface="ReithSans"/>
              </a:rPr>
              <a:t> </a:t>
            </a:r>
            <a:r>
              <a:rPr kumimoji="0" lang="es-ES" altLang="es-ES" b="1" i="0" u="none" strike="noStrike" cap="none" normalizeH="0" baseline="0" dirty="0" err="1">
                <a:ln>
                  <a:noFill/>
                </a:ln>
                <a:effectLst/>
                <a:latin typeface="ReithSans"/>
              </a:rPr>
              <a:t>elements</a:t>
            </a:r>
            <a:endParaRPr kumimoji="0" lang="es-ES" altLang="es-ES" b="0" i="0" u="none" strike="noStrike" cap="none" normalizeH="0" baseline="0" dirty="0">
              <a:ln>
                <a:noFill/>
              </a:ln>
              <a:effectLst/>
              <a:latin typeface="ReithSans"/>
            </a:endParaRPr>
          </a:p>
          <a:p>
            <a:pPr marL="0" marR="0" lvl="0" indent="0" algn="just" defTabSz="914400" rtl="0" eaLnBrk="0" fontAlgn="t" latinLnBrk="0" hangingPunct="0">
              <a:spcBef>
                <a:spcPct val="0"/>
              </a:spcBef>
              <a:spcAft>
                <a:spcPts val="600"/>
              </a:spcAft>
              <a:buClrTx/>
              <a:buSzTx/>
              <a:buFontTx/>
              <a:buNone/>
              <a:tabLst/>
            </a:pPr>
            <a:r>
              <a:rPr kumimoji="0" lang="es-ES" altLang="es-ES" b="0" i="0" u="none" strike="noStrike" cap="none" normalizeH="0" baseline="0" dirty="0">
                <a:ln>
                  <a:noFill/>
                </a:ln>
                <a:effectLst/>
                <a:latin typeface="ReithSans"/>
              </a:rPr>
              <a:t>John Newlands </a:t>
            </a:r>
            <a:r>
              <a:rPr kumimoji="0" lang="es-ES" altLang="es-ES" b="0" i="0" u="none" strike="noStrike" cap="none" normalizeH="0" baseline="0" dirty="0" err="1">
                <a:ln>
                  <a:noFill/>
                </a:ln>
                <a:effectLst/>
                <a:latin typeface="ReithSans"/>
              </a:rPr>
              <a:t>noticed</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that</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if</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elements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were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ordered</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by</a:t>
            </a:r>
            <a:r>
              <a:rPr kumimoji="0" lang="es-ES" altLang="es-ES" b="0" i="0" u="none" strike="noStrike" cap="none" normalizeH="0" baseline="0" dirty="0">
                <a:ln>
                  <a:noFill/>
                </a:ln>
                <a:effectLst/>
                <a:latin typeface="ReithSans"/>
              </a:rPr>
              <a:t> , </a:t>
            </a:r>
            <a:r>
              <a:rPr kumimoji="0" lang="es-ES" altLang="es-ES" b="0" i="0" u="none" strike="noStrike" cap="none" normalizeH="0" baseline="0" dirty="0" err="1">
                <a:ln>
                  <a:noFill/>
                </a:ln>
                <a:effectLst/>
                <a:latin typeface="ReithSans"/>
              </a:rPr>
              <a:t>every</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eighth</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element</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had</a:t>
            </a:r>
            <a:r>
              <a:rPr kumimoji="0" lang="es-ES" altLang="es-ES" b="0" i="0" u="none" strike="noStrike" cap="none" normalizeH="0" baseline="0" dirty="0">
                <a:ln>
                  <a:noFill/>
                </a:ln>
                <a:effectLst/>
                <a:latin typeface="ReithSans"/>
              </a:rPr>
              <a:t> similar </a:t>
            </a:r>
            <a:r>
              <a:rPr kumimoji="0" lang="es-ES" altLang="es-ES" b="0" i="0" u="none" strike="noStrike" cap="none" normalizeH="0" baseline="0" dirty="0" err="1">
                <a:ln>
                  <a:noFill/>
                </a:ln>
                <a:effectLst/>
                <a:latin typeface="ReithSans"/>
              </a:rPr>
              <a:t>properties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For</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example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sodium</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is</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the</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eight</a:t>
            </a:r>
            <a:r>
              <a:rPr kumimoji="0" lang="es-ES" altLang="es-ES" b="0" i="0" u="none" strike="noStrike" cap="none" normalizeH="0" baseline="0" dirty="0">
                <a:ln>
                  <a:noFill/>
                </a:ln>
                <a:effectLst/>
                <a:latin typeface="ReithSans"/>
              </a:rPr>
              <a:t> places </a:t>
            </a:r>
            <a:r>
              <a:rPr kumimoji="0" lang="es-ES" altLang="es-ES" b="0" i="0" u="none" strike="noStrike" cap="none" normalizeH="0" baseline="0" dirty="0" err="1">
                <a:ln>
                  <a:noFill/>
                </a:ln>
                <a:effectLst/>
                <a:latin typeface="ReithSans"/>
              </a:rPr>
              <a:t>further</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on</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than</a:t>
            </a:r>
            <a:r>
              <a:rPr kumimoji="0" lang="es-ES" altLang="es-ES" b="0" i="0" u="none" strike="noStrike" cap="none" normalizeH="0" baseline="0" dirty="0">
                <a:ln>
                  <a:noFill/>
                </a:ln>
                <a:effectLst/>
                <a:latin typeface="ReithSans"/>
              </a:rPr>
              <a:t> </a:t>
            </a:r>
            <a:r>
              <a:rPr kumimoji="0" lang="es-ES" altLang="es-ES" b="0" i="0" u="none" strike="noStrike" cap="none" normalizeH="0" baseline="0" dirty="0" err="1">
                <a:ln>
                  <a:noFill/>
                </a:ln>
                <a:effectLst/>
                <a:latin typeface="ReithSans"/>
              </a:rPr>
              <a:t>lithium</a:t>
            </a:r>
            <a:r>
              <a:rPr kumimoji="0" lang="es-ES" altLang="es-ES" b="0" i="0" u="none" strike="noStrike" cap="none" normalizeH="0" baseline="0" dirty="0">
                <a:ln>
                  <a:noFill/>
                </a:ln>
                <a:effectLst/>
                <a:latin typeface="ReithSans"/>
              </a:rPr>
              <a:t> and </a:t>
            </a:r>
            <a:r>
              <a:rPr kumimoji="0" lang="es-ES" altLang="es-ES" b="0" i="0" u="none" strike="noStrike" cap="none" normalizeH="0" baseline="0" dirty="0" err="1">
                <a:ln>
                  <a:noFill/>
                </a:ln>
                <a:effectLst/>
                <a:latin typeface="ReithSans"/>
              </a:rPr>
              <a:t>reacts</a:t>
            </a:r>
            <a:r>
              <a:rPr kumimoji="0" lang="es-ES" altLang="es-ES" b="0" i="0" u="none" strike="noStrike" cap="none" normalizeH="0" baseline="0" dirty="0">
                <a:ln>
                  <a:noFill/>
                </a:ln>
                <a:effectLst/>
                <a:latin typeface="ReithSans"/>
              </a:rPr>
              <a:t> in a </a:t>
            </a:r>
            <a:r>
              <a:rPr kumimoji="0" lang="es-ES" altLang="es-ES" b="0" i="0" u="none" strike="noStrike" cap="none" normalizeH="0" baseline="0" dirty="0" err="1">
                <a:ln>
                  <a:noFill/>
                </a:ln>
                <a:effectLst/>
                <a:latin typeface="ReithSans"/>
              </a:rPr>
              <a:t>very</a:t>
            </a:r>
            <a:r>
              <a:rPr kumimoji="0" lang="es-ES" altLang="es-ES" b="0" i="0" u="none" strike="noStrike" cap="none" normalizeH="0" baseline="0" dirty="0">
                <a:ln>
                  <a:noFill/>
                </a:ln>
                <a:effectLst/>
                <a:latin typeface="ReithSans"/>
              </a:rPr>
              <a:t> similar </a:t>
            </a:r>
            <a:r>
              <a:rPr kumimoji="0" lang="es-ES" altLang="es-ES" b="0" i="0" u="none" strike="noStrike" cap="none" normalizeH="0" baseline="0" dirty="0" err="1">
                <a:ln>
                  <a:noFill/>
                </a:ln>
                <a:effectLst/>
                <a:latin typeface="ReithSans"/>
              </a:rPr>
              <a:t>way</a:t>
            </a:r>
            <a:r>
              <a:rPr kumimoji="0" lang="es-ES" altLang="es-ES" b="0" i="0" u="none" strike="noStrike" cap="none" normalizeH="0" baseline="0" dirty="0">
                <a:ln>
                  <a:noFill/>
                </a:ln>
                <a:effectLst/>
                <a:latin typeface="ReithSans"/>
              </a:rPr>
              <a:t>.</a:t>
            </a:r>
            <a:endParaRPr kumimoji="0" lang="es-ES" altLang="es-ES" b="0" i="0" u="none" strike="noStrike" cap="none" normalizeH="0" baseline="0" dirty="0">
              <a:ln>
                <a:noFill/>
              </a:ln>
              <a:effectLst/>
            </a:endParaRPr>
          </a:p>
        </p:txBody>
      </p:sp>
      <p:cxnSp>
        <p:nvCxnSpPr>
          <p:cNvPr id="28" name="Straight Connector 27">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63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9ECD-1B07-4970-BE0D-D891398A8532}"/>
              </a:ext>
            </a:extLst>
          </p:cNvPr>
          <p:cNvSpPr>
            <a:spLocks noGrp="1"/>
          </p:cNvSpPr>
          <p:nvPr>
            <p:ph type="title"/>
          </p:nvPr>
        </p:nvSpPr>
        <p:spPr/>
        <p:txBody>
          <a:bodyPr/>
          <a:lstStyle/>
          <a:p>
            <a:r>
              <a:rPr lang="es-ES" dirty="0" err="1"/>
              <a:t>Organising</a:t>
            </a:r>
            <a:r>
              <a:rPr lang="es-ES" dirty="0"/>
              <a:t> </a:t>
            </a:r>
            <a:r>
              <a:rPr lang="es-ES" dirty="0" err="1"/>
              <a:t>the</a:t>
            </a:r>
            <a:r>
              <a:rPr lang="es-ES" dirty="0"/>
              <a:t> </a:t>
            </a:r>
            <a:r>
              <a:rPr lang="es-ES" dirty="0" err="1"/>
              <a:t>elements</a:t>
            </a:r>
            <a:r>
              <a:rPr lang="es-ES" dirty="0"/>
              <a:t> </a:t>
            </a:r>
          </a:p>
        </p:txBody>
      </p:sp>
      <p:sp>
        <p:nvSpPr>
          <p:cNvPr id="3" name="Content Placeholder 2">
            <a:extLst>
              <a:ext uri="{FF2B5EF4-FFF2-40B4-BE49-F238E27FC236}">
                <a16:creationId xmlns:a16="http://schemas.microsoft.com/office/drawing/2014/main" id="{187F83B6-E6FC-48E6-94F3-9EEB58F8C73A}"/>
              </a:ext>
            </a:extLst>
          </p:cNvPr>
          <p:cNvSpPr>
            <a:spLocks noGrp="1"/>
          </p:cNvSpPr>
          <p:nvPr>
            <p:ph idx="1"/>
          </p:nvPr>
        </p:nvSpPr>
        <p:spPr/>
        <p:txBody>
          <a:bodyPr/>
          <a:lstStyle/>
          <a:p>
            <a:r>
              <a:rPr lang="en-US" b="0" i="0" dirty="0">
                <a:solidFill>
                  <a:srgbClr val="231F20"/>
                </a:solidFill>
                <a:effectLst/>
                <a:latin typeface="ReithSans"/>
              </a:rPr>
              <a:t>For example, lithium (Li), sodium (Na) and potassium (K) all have the same kind of reaction with water</a:t>
            </a:r>
          </a:p>
          <a:p>
            <a:endParaRPr lang="en-US" dirty="0">
              <a:solidFill>
                <a:srgbClr val="231F20"/>
              </a:solidFill>
              <a:latin typeface="ReithSans"/>
            </a:endParaRPr>
          </a:p>
          <a:p>
            <a:endParaRPr lang="en-US" b="0" i="0" dirty="0">
              <a:solidFill>
                <a:srgbClr val="231F20"/>
              </a:solidFill>
              <a:effectLst/>
              <a:latin typeface="ReithSans"/>
            </a:endParaRPr>
          </a:p>
          <a:p>
            <a:endParaRPr lang="en-US" dirty="0">
              <a:solidFill>
                <a:srgbClr val="231F20"/>
              </a:solidFill>
              <a:latin typeface="ReithSans"/>
            </a:endParaRPr>
          </a:p>
          <a:p>
            <a:endParaRPr lang="en-US" b="0" i="0" dirty="0">
              <a:solidFill>
                <a:srgbClr val="231F20"/>
              </a:solidFill>
              <a:effectLst/>
              <a:latin typeface="ReithSans"/>
            </a:endParaRPr>
          </a:p>
          <a:p>
            <a:endParaRPr lang="es-ES" dirty="0"/>
          </a:p>
        </p:txBody>
      </p:sp>
      <p:graphicFrame>
        <p:nvGraphicFramePr>
          <p:cNvPr id="7" name="Table 6">
            <a:extLst>
              <a:ext uri="{FF2B5EF4-FFF2-40B4-BE49-F238E27FC236}">
                <a16:creationId xmlns:a16="http://schemas.microsoft.com/office/drawing/2014/main" id="{3A5EB828-2B45-4EE1-8DEE-0AC4A2BA6A72}"/>
              </a:ext>
            </a:extLst>
          </p:cNvPr>
          <p:cNvGraphicFramePr>
            <a:graphicFrameLocks noGrp="1"/>
          </p:cNvGraphicFramePr>
          <p:nvPr>
            <p:extLst>
              <p:ext uri="{D42A27DB-BD31-4B8C-83A1-F6EECF244321}">
                <p14:modId xmlns:p14="http://schemas.microsoft.com/office/powerpoint/2010/main" val="711445252"/>
              </p:ext>
            </p:extLst>
          </p:nvPr>
        </p:nvGraphicFramePr>
        <p:xfrm>
          <a:off x="3634740" y="2778760"/>
          <a:ext cx="4114800" cy="1300480"/>
        </p:xfrm>
        <a:graphic>
          <a:graphicData uri="http://schemas.openxmlformats.org/drawingml/2006/table">
            <a:tbl>
              <a:tblPr/>
              <a:tblGrid>
                <a:gridCol w="2057400">
                  <a:extLst>
                    <a:ext uri="{9D8B030D-6E8A-4147-A177-3AD203B41FA5}">
                      <a16:colId xmlns:a16="http://schemas.microsoft.com/office/drawing/2014/main" val="1110188714"/>
                    </a:ext>
                  </a:extLst>
                </a:gridCol>
                <a:gridCol w="2057400">
                  <a:extLst>
                    <a:ext uri="{9D8B030D-6E8A-4147-A177-3AD203B41FA5}">
                      <a16:colId xmlns:a16="http://schemas.microsoft.com/office/drawing/2014/main" val="4083256718"/>
                    </a:ext>
                  </a:extLst>
                </a:gridCol>
              </a:tblGrid>
              <a:tr h="0">
                <a:tc>
                  <a:txBody>
                    <a:bodyPr/>
                    <a:lstStyle/>
                    <a:p>
                      <a:endParaRPr lang="es-ES">
                        <a:effectLst/>
                      </a:endParaRPr>
                    </a:p>
                  </a:txBody>
                  <a:tcPr marL="25400" marR="25400" marT="25400" marB="25400" anchor="ctr">
                    <a:lnL>
                      <a:noFill/>
                    </a:lnL>
                    <a:lnR>
                      <a:noFill/>
                    </a:lnR>
                    <a:lnT>
                      <a:noFill/>
                    </a:lnT>
                    <a:lnB>
                      <a:noFill/>
                    </a:lnB>
                    <a:solidFill>
                      <a:srgbClr val="F1F1F1"/>
                    </a:solidFill>
                  </a:tcPr>
                </a:tc>
                <a:tc>
                  <a:txBody>
                    <a:bodyPr/>
                    <a:lstStyle/>
                    <a:p>
                      <a:endParaRPr lang="es-ES">
                        <a:effectLst/>
                      </a:endParaRPr>
                    </a:p>
                  </a:txBody>
                  <a:tcPr marL="25400" marR="25400" marT="25400" marB="25400" anchor="ctr">
                    <a:lnL>
                      <a:noFill/>
                    </a:lnL>
                    <a:lnR>
                      <a:noFill/>
                    </a:lnR>
                    <a:lnT>
                      <a:noFill/>
                    </a:lnT>
                    <a:lnB>
                      <a:noFill/>
                    </a:lnB>
                    <a:solidFill>
                      <a:srgbClr val="F1F1F1"/>
                    </a:solidFill>
                  </a:tcPr>
                </a:tc>
                <a:extLst>
                  <a:ext uri="{0D108BD9-81ED-4DB2-BD59-A6C34878D82A}">
                    <a16:rowId xmlns:a16="http://schemas.microsoft.com/office/drawing/2014/main" val="2104579399"/>
                  </a:ext>
                </a:extLst>
              </a:tr>
              <a:tr h="0">
                <a:tc>
                  <a:txBody>
                    <a:bodyPr/>
                    <a:lstStyle/>
                    <a:p>
                      <a:r>
                        <a:rPr lang="es-ES">
                          <a:effectLst/>
                        </a:rPr>
                        <a:t>Li</a:t>
                      </a:r>
                    </a:p>
                  </a:txBody>
                  <a:tcPr marL="25400" marR="25400" marT="25400" marB="25400" anchor="ctr">
                    <a:lnL>
                      <a:noFill/>
                    </a:lnL>
                    <a:lnR>
                      <a:noFill/>
                    </a:lnR>
                    <a:lnT>
                      <a:noFill/>
                    </a:lnT>
                    <a:lnB>
                      <a:noFill/>
                    </a:lnB>
                    <a:solidFill>
                      <a:srgbClr val="F1F1F1"/>
                    </a:solidFill>
                  </a:tcPr>
                </a:tc>
                <a:tc>
                  <a:txBody>
                    <a:bodyPr/>
                    <a:lstStyle/>
                    <a:p>
                      <a:r>
                        <a:rPr lang="es-ES" dirty="0" err="1">
                          <a:effectLst/>
                        </a:rPr>
                        <a:t>Lithium</a:t>
                      </a:r>
                      <a:endParaRPr lang="es-ES" dirty="0">
                        <a:effectLst/>
                      </a:endParaRPr>
                    </a:p>
                  </a:txBody>
                  <a:tcPr marL="25400" marR="25400" marT="25400" marB="25400" anchor="ctr">
                    <a:lnL>
                      <a:noFill/>
                    </a:lnL>
                    <a:lnR>
                      <a:noFill/>
                    </a:lnR>
                    <a:lnT>
                      <a:noFill/>
                    </a:lnT>
                    <a:lnB>
                      <a:noFill/>
                    </a:lnB>
                    <a:solidFill>
                      <a:srgbClr val="F1F1F1"/>
                    </a:solidFill>
                  </a:tcPr>
                </a:tc>
                <a:extLst>
                  <a:ext uri="{0D108BD9-81ED-4DB2-BD59-A6C34878D82A}">
                    <a16:rowId xmlns:a16="http://schemas.microsoft.com/office/drawing/2014/main" val="2837037681"/>
                  </a:ext>
                </a:extLst>
              </a:tr>
              <a:tr h="0">
                <a:tc>
                  <a:txBody>
                    <a:bodyPr/>
                    <a:lstStyle/>
                    <a:p>
                      <a:r>
                        <a:rPr lang="es-ES">
                          <a:effectLst/>
                        </a:rPr>
                        <a:t>Na</a:t>
                      </a:r>
                    </a:p>
                  </a:txBody>
                  <a:tcPr marL="25400" marR="25400" marT="25400" marB="25400" anchor="ctr">
                    <a:lnL>
                      <a:noFill/>
                    </a:lnL>
                    <a:lnR>
                      <a:noFill/>
                    </a:lnR>
                    <a:lnT>
                      <a:noFill/>
                    </a:lnT>
                    <a:lnB>
                      <a:noFill/>
                    </a:lnB>
                    <a:solidFill>
                      <a:srgbClr val="F1F1F1"/>
                    </a:solidFill>
                  </a:tcPr>
                </a:tc>
                <a:tc>
                  <a:txBody>
                    <a:bodyPr/>
                    <a:lstStyle/>
                    <a:p>
                      <a:r>
                        <a:rPr lang="es-ES">
                          <a:effectLst/>
                        </a:rPr>
                        <a:t>Sodium</a:t>
                      </a:r>
                    </a:p>
                  </a:txBody>
                  <a:tcPr marL="25400" marR="25400" marT="25400" marB="25400" anchor="ctr">
                    <a:lnL>
                      <a:noFill/>
                    </a:lnL>
                    <a:lnR>
                      <a:noFill/>
                    </a:lnR>
                    <a:lnT>
                      <a:noFill/>
                    </a:lnT>
                    <a:lnB>
                      <a:noFill/>
                    </a:lnB>
                    <a:solidFill>
                      <a:srgbClr val="F1F1F1"/>
                    </a:solidFill>
                  </a:tcPr>
                </a:tc>
                <a:extLst>
                  <a:ext uri="{0D108BD9-81ED-4DB2-BD59-A6C34878D82A}">
                    <a16:rowId xmlns:a16="http://schemas.microsoft.com/office/drawing/2014/main" val="158099717"/>
                  </a:ext>
                </a:extLst>
              </a:tr>
              <a:tr h="0">
                <a:tc>
                  <a:txBody>
                    <a:bodyPr/>
                    <a:lstStyle/>
                    <a:p>
                      <a:r>
                        <a:rPr lang="es-ES" dirty="0">
                          <a:effectLst/>
                        </a:rPr>
                        <a:t>K</a:t>
                      </a:r>
                    </a:p>
                  </a:txBody>
                  <a:tcPr marL="25400" marR="25400" marT="25400" marB="25400" anchor="ctr">
                    <a:lnL>
                      <a:noFill/>
                    </a:lnL>
                    <a:lnR>
                      <a:noFill/>
                    </a:lnR>
                    <a:lnT>
                      <a:noFill/>
                    </a:lnT>
                    <a:lnB>
                      <a:noFill/>
                    </a:lnB>
                    <a:solidFill>
                      <a:srgbClr val="F1F1F1"/>
                    </a:solidFill>
                  </a:tcPr>
                </a:tc>
                <a:tc>
                  <a:txBody>
                    <a:bodyPr/>
                    <a:lstStyle/>
                    <a:p>
                      <a:r>
                        <a:rPr lang="es-ES" dirty="0" err="1">
                          <a:effectLst/>
                        </a:rPr>
                        <a:t>Potassium</a:t>
                      </a:r>
                      <a:endParaRPr lang="es-ES" dirty="0">
                        <a:effectLst/>
                      </a:endParaRPr>
                    </a:p>
                  </a:txBody>
                  <a:tcPr marL="25400" marR="25400" marT="25400" marB="25400" anchor="ctr">
                    <a:lnL>
                      <a:noFill/>
                    </a:lnL>
                    <a:lnR>
                      <a:noFill/>
                    </a:lnR>
                    <a:lnT>
                      <a:noFill/>
                    </a:lnT>
                    <a:lnB>
                      <a:noFill/>
                    </a:lnB>
                    <a:solidFill>
                      <a:srgbClr val="F1F1F1"/>
                    </a:solidFill>
                  </a:tcPr>
                </a:tc>
                <a:extLst>
                  <a:ext uri="{0D108BD9-81ED-4DB2-BD59-A6C34878D82A}">
                    <a16:rowId xmlns:a16="http://schemas.microsoft.com/office/drawing/2014/main" val="2664068555"/>
                  </a:ext>
                </a:extLst>
              </a:tr>
            </a:tbl>
          </a:graphicData>
        </a:graphic>
      </p:graphicFrame>
      <p:sp>
        <p:nvSpPr>
          <p:cNvPr id="8" name="Rectangle 2">
            <a:extLst>
              <a:ext uri="{FF2B5EF4-FFF2-40B4-BE49-F238E27FC236}">
                <a16:creationId xmlns:a16="http://schemas.microsoft.com/office/drawing/2014/main" id="{2D5419CC-14F4-49B7-921F-ED0BA1992B69}"/>
              </a:ext>
            </a:extLst>
          </p:cNvPr>
          <p:cNvSpPr>
            <a:spLocks noChangeArrowheads="1"/>
          </p:cNvSpPr>
          <p:nvPr/>
        </p:nvSpPr>
        <p:spPr bwMode="auto">
          <a:xfrm>
            <a:off x="731520" y="3692535"/>
            <a:ext cx="1023213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2400" b="0" i="0" u="none" strike="noStrike" cap="none" normalizeH="0" baseline="0" dirty="0">
              <a:ln>
                <a:noFill/>
              </a:ln>
              <a:solidFill>
                <a:srgbClr val="231F20"/>
              </a:solidFill>
              <a:effectLst/>
              <a:latin typeface="ReithSans"/>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altLang="es-ES" sz="2400" dirty="0">
              <a:solidFill>
                <a:srgbClr val="231F20"/>
              </a:solidFill>
              <a:latin typeface="Reith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400" b="0" i="0" u="none" strike="noStrike" cap="none" normalizeH="0" baseline="0" dirty="0">
                <a:ln>
                  <a:noFill/>
                </a:ln>
                <a:solidFill>
                  <a:srgbClr val="231F20"/>
                </a:solidFill>
                <a:effectLst/>
                <a:latin typeface="ReithSans"/>
              </a:rPr>
              <a:t>Julius Meyer </a:t>
            </a:r>
            <a:r>
              <a:rPr kumimoji="0" lang="es-ES" altLang="es-ES" sz="2400" b="0" i="0" u="none" strike="noStrike" cap="none" normalizeH="0" baseline="0" dirty="0" err="1">
                <a:ln>
                  <a:noFill/>
                </a:ln>
                <a:solidFill>
                  <a:srgbClr val="231F20"/>
                </a:solidFill>
                <a:effectLst/>
                <a:latin typeface="ReithSans"/>
              </a:rPr>
              <a:t>arranged</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elements</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by</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atomic</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weight</a:t>
            </a:r>
            <a:r>
              <a:rPr kumimoji="0" lang="es-ES" altLang="es-ES" sz="2400" b="0" i="0" u="none" strike="noStrike" cap="none" normalizeH="0" baseline="0" dirty="0">
                <a:ln>
                  <a:noFill/>
                </a:ln>
                <a:solidFill>
                  <a:srgbClr val="231F20"/>
                </a:solidFill>
                <a:effectLst/>
                <a:latin typeface="ReithSans"/>
              </a:rPr>
              <a:t> and </a:t>
            </a:r>
            <a:r>
              <a:rPr kumimoji="0" lang="es-ES" altLang="es-ES" sz="2400" b="0" i="0" u="none" strike="noStrike" cap="none" normalizeH="0" baseline="0" dirty="0" err="1">
                <a:ln>
                  <a:noFill/>
                </a:ln>
                <a:solidFill>
                  <a:srgbClr val="231F20"/>
                </a:solidFill>
                <a:effectLst/>
                <a:latin typeface="ReithSans"/>
              </a:rPr>
              <a:t>by</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the</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number</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of</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the</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element</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usually</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combined</a:t>
            </a:r>
            <a:r>
              <a:rPr kumimoji="0" lang="es-ES" altLang="es-ES" sz="2400" b="0" i="0" u="none" strike="noStrike" cap="none" normalizeH="0" baseline="0" dirty="0">
                <a:ln>
                  <a:noFill/>
                </a:ln>
                <a:solidFill>
                  <a:srgbClr val="231F20"/>
                </a:solidFill>
                <a:effectLst/>
                <a:latin typeface="ReithSans"/>
              </a:rPr>
              <a:t> </a:t>
            </a:r>
            <a:r>
              <a:rPr kumimoji="0" lang="es-ES" altLang="es-ES" sz="2400" b="0" i="0" u="none" strike="noStrike" cap="none" normalizeH="0" baseline="0" dirty="0" err="1">
                <a:ln>
                  <a:noFill/>
                </a:ln>
                <a:solidFill>
                  <a:srgbClr val="231F20"/>
                </a:solidFill>
                <a:effectLst/>
                <a:latin typeface="ReithSans"/>
              </a:rPr>
              <a:t>with</a:t>
            </a:r>
            <a:r>
              <a:rPr kumimoji="0" lang="es-ES" altLang="es-ES" sz="2400" b="0" i="0" u="none" strike="noStrike" cap="none" normalizeH="0" baseline="0" dirty="0">
                <a:ln>
                  <a:noFill/>
                </a:ln>
                <a:solidFill>
                  <a:srgbClr val="231F20"/>
                </a:solidFill>
                <a:effectLst/>
                <a:latin typeface="ReithSans"/>
              </a:rPr>
              <a:t>.</a:t>
            </a:r>
            <a:endParaRPr kumimoji="0" lang="es-ES" altLang="es-ES" sz="1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838535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23">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7" name="Rectangle 25">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8" name="Rectangle 27">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39" name="Rectangle 29">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BBC20CA-211A-4FB4-8A95-C888012AD8AC}"/>
              </a:ext>
            </a:extLst>
          </p:cNvPr>
          <p:cNvSpPr>
            <a:spLocks noGrp="1"/>
          </p:cNvSpPr>
          <p:nvPr>
            <p:ph idx="1"/>
          </p:nvPr>
        </p:nvSpPr>
        <p:spPr>
          <a:xfrm>
            <a:off x="6094476" y="2646772"/>
            <a:ext cx="4816589" cy="3095445"/>
          </a:xfrm>
        </p:spPr>
        <p:txBody>
          <a:bodyPr anchor="t">
            <a:normAutofit/>
          </a:bodyPr>
          <a:lstStyle/>
          <a:p>
            <a:r>
              <a:rPr lang="en-US" b="0" i="0" dirty="0">
                <a:solidFill>
                  <a:schemeClr val="tx1"/>
                </a:solidFill>
                <a:effectLst/>
                <a:latin typeface="ReithSans"/>
              </a:rPr>
              <a:t>This group of elements were grouped together because they tended to combine with two other atoms. For example, one oxygen atom combines with two hydrogen atoms to make water (H₂O)</a:t>
            </a:r>
          </a:p>
          <a:p>
            <a:endParaRPr lang="es-ES" sz="1800" dirty="0">
              <a:solidFill>
                <a:schemeClr val="tx1"/>
              </a:solidFill>
            </a:endParaRPr>
          </a:p>
        </p:txBody>
      </p:sp>
      <p:cxnSp>
        <p:nvCxnSpPr>
          <p:cNvPr id="40" name="Straight Connector 31">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33">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4" name="Table 3">
            <a:extLst>
              <a:ext uri="{FF2B5EF4-FFF2-40B4-BE49-F238E27FC236}">
                <a16:creationId xmlns:a16="http://schemas.microsoft.com/office/drawing/2014/main" id="{2ED2F2CB-386F-451F-B5FB-6FBA8C7EE2C9}"/>
              </a:ext>
            </a:extLst>
          </p:cNvPr>
          <p:cNvGraphicFramePr>
            <a:graphicFrameLocks noGrp="1"/>
          </p:cNvGraphicFramePr>
          <p:nvPr>
            <p:extLst>
              <p:ext uri="{D42A27DB-BD31-4B8C-83A1-F6EECF244321}">
                <p14:modId xmlns:p14="http://schemas.microsoft.com/office/powerpoint/2010/main" val="3450836554"/>
              </p:ext>
            </p:extLst>
          </p:nvPr>
        </p:nvGraphicFramePr>
        <p:xfrm>
          <a:off x="1802898" y="1795993"/>
          <a:ext cx="2817391" cy="3294214"/>
        </p:xfrm>
        <a:graphic>
          <a:graphicData uri="http://schemas.openxmlformats.org/drawingml/2006/table">
            <a:tbl>
              <a:tblPr/>
              <a:tblGrid>
                <a:gridCol w="790364">
                  <a:extLst>
                    <a:ext uri="{9D8B030D-6E8A-4147-A177-3AD203B41FA5}">
                      <a16:colId xmlns:a16="http://schemas.microsoft.com/office/drawing/2014/main" val="3713498519"/>
                    </a:ext>
                  </a:extLst>
                </a:gridCol>
                <a:gridCol w="2027027">
                  <a:extLst>
                    <a:ext uri="{9D8B030D-6E8A-4147-A177-3AD203B41FA5}">
                      <a16:colId xmlns:a16="http://schemas.microsoft.com/office/drawing/2014/main" val="3169296884"/>
                    </a:ext>
                  </a:extLst>
                </a:gridCol>
              </a:tblGrid>
              <a:tr h="763694">
                <a:tc>
                  <a:txBody>
                    <a:bodyPr/>
                    <a:lstStyle/>
                    <a:p>
                      <a:endParaRPr lang="es-ES" sz="3300">
                        <a:effectLst/>
                      </a:endParaRPr>
                    </a:p>
                  </a:txBody>
                  <a:tcPr marL="46567" marR="46567" marT="46567" marB="46567" anchor="ctr">
                    <a:lnL>
                      <a:noFill/>
                    </a:lnL>
                    <a:lnR>
                      <a:noFill/>
                    </a:lnR>
                    <a:lnT>
                      <a:noFill/>
                    </a:lnT>
                    <a:lnB>
                      <a:noFill/>
                    </a:lnB>
                    <a:solidFill>
                      <a:srgbClr val="F1F1F1"/>
                    </a:solidFill>
                  </a:tcPr>
                </a:tc>
                <a:tc>
                  <a:txBody>
                    <a:bodyPr/>
                    <a:lstStyle/>
                    <a:p>
                      <a:endParaRPr lang="es-ES" sz="3300">
                        <a:effectLst/>
                      </a:endParaRPr>
                    </a:p>
                  </a:txBody>
                  <a:tcPr marL="46567" marR="46567" marT="46567" marB="46567" anchor="ctr">
                    <a:lnL>
                      <a:noFill/>
                    </a:lnL>
                    <a:lnR>
                      <a:noFill/>
                    </a:lnR>
                    <a:lnT>
                      <a:noFill/>
                    </a:lnT>
                    <a:lnB>
                      <a:noFill/>
                    </a:lnB>
                    <a:solidFill>
                      <a:srgbClr val="F1F1F1"/>
                    </a:solidFill>
                  </a:tcPr>
                </a:tc>
                <a:extLst>
                  <a:ext uri="{0D108BD9-81ED-4DB2-BD59-A6C34878D82A}">
                    <a16:rowId xmlns:a16="http://schemas.microsoft.com/office/drawing/2014/main" val="1681506607"/>
                  </a:ext>
                </a:extLst>
              </a:tr>
              <a:tr h="632630">
                <a:tc>
                  <a:txBody>
                    <a:bodyPr/>
                    <a:lstStyle/>
                    <a:p>
                      <a:r>
                        <a:rPr lang="es-ES" sz="3300">
                          <a:effectLst/>
                        </a:rPr>
                        <a:t>O</a:t>
                      </a:r>
                    </a:p>
                  </a:txBody>
                  <a:tcPr marL="46567" marR="46567" marT="46567" marB="46567" anchor="ctr">
                    <a:lnL>
                      <a:noFill/>
                    </a:lnL>
                    <a:lnR>
                      <a:noFill/>
                    </a:lnR>
                    <a:lnT>
                      <a:noFill/>
                    </a:lnT>
                    <a:lnB>
                      <a:noFill/>
                    </a:lnB>
                    <a:solidFill>
                      <a:srgbClr val="F1F1F1"/>
                    </a:solidFill>
                  </a:tcPr>
                </a:tc>
                <a:tc>
                  <a:txBody>
                    <a:bodyPr/>
                    <a:lstStyle/>
                    <a:p>
                      <a:r>
                        <a:rPr lang="es-ES" sz="3300">
                          <a:effectLst/>
                        </a:rPr>
                        <a:t>Oxygen</a:t>
                      </a:r>
                    </a:p>
                  </a:txBody>
                  <a:tcPr marL="46567" marR="46567" marT="46567" marB="46567" anchor="ctr">
                    <a:lnL>
                      <a:noFill/>
                    </a:lnL>
                    <a:lnR>
                      <a:noFill/>
                    </a:lnR>
                    <a:lnT>
                      <a:noFill/>
                    </a:lnT>
                    <a:lnB>
                      <a:noFill/>
                    </a:lnB>
                    <a:solidFill>
                      <a:srgbClr val="F1F1F1"/>
                    </a:solidFill>
                  </a:tcPr>
                </a:tc>
                <a:extLst>
                  <a:ext uri="{0D108BD9-81ED-4DB2-BD59-A6C34878D82A}">
                    <a16:rowId xmlns:a16="http://schemas.microsoft.com/office/drawing/2014/main" val="3753126826"/>
                  </a:ext>
                </a:extLst>
              </a:tr>
              <a:tr h="632630">
                <a:tc>
                  <a:txBody>
                    <a:bodyPr/>
                    <a:lstStyle/>
                    <a:p>
                      <a:r>
                        <a:rPr lang="es-ES" sz="3300">
                          <a:effectLst/>
                        </a:rPr>
                        <a:t>S</a:t>
                      </a:r>
                    </a:p>
                  </a:txBody>
                  <a:tcPr marL="46567" marR="46567" marT="46567" marB="46567" anchor="ctr">
                    <a:lnL>
                      <a:noFill/>
                    </a:lnL>
                    <a:lnR>
                      <a:noFill/>
                    </a:lnR>
                    <a:lnT>
                      <a:noFill/>
                    </a:lnT>
                    <a:lnB>
                      <a:noFill/>
                    </a:lnB>
                    <a:solidFill>
                      <a:srgbClr val="F1F1F1"/>
                    </a:solidFill>
                  </a:tcPr>
                </a:tc>
                <a:tc>
                  <a:txBody>
                    <a:bodyPr/>
                    <a:lstStyle/>
                    <a:p>
                      <a:r>
                        <a:rPr lang="es-ES" sz="3300">
                          <a:effectLst/>
                        </a:rPr>
                        <a:t>Sulfur</a:t>
                      </a:r>
                    </a:p>
                  </a:txBody>
                  <a:tcPr marL="46567" marR="46567" marT="46567" marB="46567" anchor="ctr">
                    <a:lnL>
                      <a:noFill/>
                    </a:lnL>
                    <a:lnR>
                      <a:noFill/>
                    </a:lnR>
                    <a:lnT>
                      <a:noFill/>
                    </a:lnT>
                    <a:lnB>
                      <a:noFill/>
                    </a:lnB>
                    <a:solidFill>
                      <a:srgbClr val="F1F1F1"/>
                    </a:solidFill>
                  </a:tcPr>
                </a:tc>
                <a:extLst>
                  <a:ext uri="{0D108BD9-81ED-4DB2-BD59-A6C34878D82A}">
                    <a16:rowId xmlns:a16="http://schemas.microsoft.com/office/drawing/2014/main" val="3287770038"/>
                  </a:ext>
                </a:extLst>
              </a:tr>
              <a:tr h="632630">
                <a:tc>
                  <a:txBody>
                    <a:bodyPr/>
                    <a:lstStyle/>
                    <a:p>
                      <a:r>
                        <a:rPr lang="es-ES" sz="3300">
                          <a:effectLst/>
                        </a:rPr>
                        <a:t>Se</a:t>
                      </a:r>
                    </a:p>
                  </a:txBody>
                  <a:tcPr marL="46567" marR="46567" marT="46567" marB="46567" anchor="ctr">
                    <a:lnL>
                      <a:noFill/>
                    </a:lnL>
                    <a:lnR>
                      <a:noFill/>
                    </a:lnR>
                    <a:lnT>
                      <a:noFill/>
                    </a:lnT>
                    <a:lnB>
                      <a:noFill/>
                    </a:lnB>
                    <a:solidFill>
                      <a:srgbClr val="F1F1F1"/>
                    </a:solidFill>
                  </a:tcPr>
                </a:tc>
                <a:tc>
                  <a:txBody>
                    <a:bodyPr/>
                    <a:lstStyle/>
                    <a:p>
                      <a:r>
                        <a:rPr lang="es-ES" sz="3300">
                          <a:effectLst/>
                        </a:rPr>
                        <a:t>Selenium</a:t>
                      </a:r>
                    </a:p>
                  </a:txBody>
                  <a:tcPr marL="46567" marR="46567" marT="46567" marB="46567" anchor="ctr">
                    <a:lnL>
                      <a:noFill/>
                    </a:lnL>
                    <a:lnR>
                      <a:noFill/>
                    </a:lnR>
                    <a:lnT>
                      <a:noFill/>
                    </a:lnT>
                    <a:lnB>
                      <a:noFill/>
                    </a:lnB>
                    <a:solidFill>
                      <a:srgbClr val="F1F1F1"/>
                    </a:solidFill>
                  </a:tcPr>
                </a:tc>
                <a:extLst>
                  <a:ext uri="{0D108BD9-81ED-4DB2-BD59-A6C34878D82A}">
                    <a16:rowId xmlns:a16="http://schemas.microsoft.com/office/drawing/2014/main" val="3144206405"/>
                  </a:ext>
                </a:extLst>
              </a:tr>
              <a:tr h="632630">
                <a:tc>
                  <a:txBody>
                    <a:bodyPr/>
                    <a:lstStyle/>
                    <a:p>
                      <a:r>
                        <a:rPr lang="es-ES" sz="3300">
                          <a:effectLst/>
                        </a:rPr>
                        <a:t>Te</a:t>
                      </a:r>
                    </a:p>
                  </a:txBody>
                  <a:tcPr marL="46567" marR="46567" marT="46567" marB="46567" anchor="ctr">
                    <a:lnL>
                      <a:noFill/>
                    </a:lnL>
                    <a:lnR>
                      <a:noFill/>
                    </a:lnR>
                    <a:lnT>
                      <a:noFill/>
                    </a:lnT>
                    <a:lnB>
                      <a:noFill/>
                    </a:lnB>
                    <a:solidFill>
                      <a:srgbClr val="F1F1F1"/>
                    </a:solidFill>
                  </a:tcPr>
                </a:tc>
                <a:tc>
                  <a:txBody>
                    <a:bodyPr/>
                    <a:lstStyle/>
                    <a:p>
                      <a:r>
                        <a:rPr lang="es-ES" sz="3300" dirty="0" err="1">
                          <a:effectLst/>
                        </a:rPr>
                        <a:t>Tellurium</a:t>
                      </a:r>
                      <a:endParaRPr lang="es-ES" sz="3300" dirty="0">
                        <a:effectLst/>
                      </a:endParaRPr>
                    </a:p>
                  </a:txBody>
                  <a:tcPr marL="46567" marR="46567" marT="46567" marB="46567" anchor="ctr">
                    <a:lnL>
                      <a:noFill/>
                    </a:lnL>
                    <a:lnR>
                      <a:noFill/>
                    </a:lnR>
                    <a:lnT>
                      <a:noFill/>
                    </a:lnT>
                    <a:lnB>
                      <a:noFill/>
                    </a:lnB>
                    <a:solidFill>
                      <a:srgbClr val="F1F1F1"/>
                    </a:solidFill>
                  </a:tcPr>
                </a:tc>
                <a:extLst>
                  <a:ext uri="{0D108BD9-81ED-4DB2-BD59-A6C34878D82A}">
                    <a16:rowId xmlns:a16="http://schemas.microsoft.com/office/drawing/2014/main" val="2104493104"/>
                  </a:ext>
                </a:extLst>
              </a:tr>
            </a:tbl>
          </a:graphicData>
        </a:graphic>
      </p:graphicFrame>
    </p:spTree>
    <p:extLst>
      <p:ext uri="{BB962C8B-B14F-4D97-AF65-F5344CB8AC3E}">
        <p14:creationId xmlns:p14="http://schemas.microsoft.com/office/powerpoint/2010/main" val="143051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Rectangle 72">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5" name="Rectangle 74">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51D248-A53F-44B4-9902-32404D2B4E1B}"/>
              </a:ext>
            </a:extLst>
          </p:cNvPr>
          <p:cNvSpPr>
            <a:spLocks noGrp="1"/>
          </p:cNvSpPr>
          <p:nvPr>
            <p:ph type="title"/>
          </p:nvPr>
        </p:nvSpPr>
        <p:spPr>
          <a:xfrm>
            <a:off x="414395" y="31497"/>
            <a:ext cx="5228393" cy="2697190"/>
          </a:xfrm>
        </p:spPr>
        <p:txBody>
          <a:bodyPr anchor="b">
            <a:normAutofit/>
          </a:bodyPr>
          <a:lstStyle/>
          <a:p>
            <a:r>
              <a:rPr lang="es-ES" sz="4800" b="1" i="0" dirty="0" err="1">
                <a:effectLst/>
                <a:latin typeface="ReithSans"/>
              </a:rPr>
              <a:t>Mendeleev’s</a:t>
            </a:r>
            <a:r>
              <a:rPr lang="es-ES" sz="4800" b="1" i="0" dirty="0">
                <a:effectLst/>
                <a:latin typeface="ReithSans"/>
              </a:rPr>
              <a:t> </a:t>
            </a:r>
            <a:r>
              <a:rPr lang="es-ES" sz="4800" b="1" i="0" dirty="0" err="1">
                <a:effectLst/>
                <a:latin typeface="ReithSans"/>
              </a:rPr>
              <a:t>periodic</a:t>
            </a:r>
            <a:r>
              <a:rPr lang="es-ES" sz="4800" b="1" i="0" dirty="0">
                <a:effectLst/>
                <a:latin typeface="ReithSans"/>
              </a:rPr>
              <a:t> table</a:t>
            </a:r>
            <a:br>
              <a:rPr lang="es-ES" sz="4800" b="1" i="0" dirty="0">
                <a:effectLst/>
                <a:latin typeface="ReithSans"/>
              </a:rPr>
            </a:br>
            <a:endParaRPr lang="es-ES" sz="4800" dirty="0"/>
          </a:p>
        </p:txBody>
      </p:sp>
      <p:sp>
        <p:nvSpPr>
          <p:cNvPr id="3" name="Content Placeholder 2">
            <a:extLst>
              <a:ext uri="{FF2B5EF4-FFF2-40B4-BE49-F238E27FC236}">
                <a16:creationId xmlns:a16="http://schemas.microsoft.com/office/drawing/2014/main" id="{40C93125-7AA0-480E-B8B2-1140C1CC6D6D}"/>
              </a:ext>
            </a:extLst>
          </p:cNvPr>
          <p:cNvSpPr>
            <a:spLocks noGrp="1"/>
          </p:cNvSpPr>
          <p:nvPr>
            <p:ph idx="1"/>
          </p:nvPr>
        </p:nvSpPr>
        <p:spPr>
          <a:xfrm>
            <a:off x="422896" y="2174245"/>
            <a:ext cx="6126305" cy="4541514"/>
          </a:xfrm>
        </p:spPr>
        <p:txBody>
          <a:bodyPr>
            <a:normAutofit lnSpcReduction="10000"/>
          </a:bodyPr>
          <a:lstStyle/>
          <a:p>
            <a:pPr>
              <a:lnSpc>
                <a:spcPct val="90000"/>
              </a:lnSpc>
            </a:pPr>
            <a:r>
              <a:rPr lang="en-US" b="0" i="0" dirty="0">
                <a:effectLst/>
                <a:latin typeface="ReithSans"/>
              </a:rPr>
              <a:t>A Russian scientist called Dmitri Mendeleev produced one of the first practical periodic tables in the 19th century.</a:t>
            </a:r>
          </a:p>
          <a:p>
            <a:pPr>
              <a:lnSpc>
                <a:spcPct val="90000"/>
              </a:lnSpc>
            </a:pPr>
            <a:r>
              <a:rPr lang="en-US" b="0" i="0" dirty="0">
                <a:effectLst/>
                <a:latin typeface="ReithSans"/>
              </a:rPr>
              <a:t>The modern periodic table is based closely on the ideas he used.</a:t>
            </a:r>
          </a:p>
          <a:p>
            <a:pPr>
              <a:lnSpc>
                <a:spcPct val="90000"/>
              </a:lnSpc>
            </a:pPr>
            <a:r>
              <a:rPr lang="en-US" b="0" i="0" dirty="0">
                <a:effectLst/>
                <a:latin typeface="ReithSans"/>
              </a:rPr>
              <a:t>These ideas were:</a:t>
            </a:r>
          </a:p>
          <a:p>
            <a:pPr lvl="1">
              <a:lnSpc>
                <a:spcPct val="90000"/>
              </a:lnSpc>
              <a:buFont typeface="Arial" panose="020B0604020202020204" pitchFamily="34" charset="0"/>
              <a:buChar char="•"/>
            </a:pPr>
            <a:r>
              <a:rPr lang="en-US" sz="2400" b="0" i="0" dirty="0">
                <a:effectLst/>
                <a:latin typeface="ReithSans"/>
              </a:rPr>
              <a:t>The elements are arranged in order of increasing atomic number</a:t>
            </a:r>
          </a:p>
          <a:p>
            <a:pPr lvl="1">
              <a:lnSpc>
                <a:spcPct val="90000"/>
              </a:lnSpc>
              <a:buFont typeface="Arial" panose="020B0604020202020204" pitchFamily="34" charset="0"/>
              <a:buChar char="•"/>
            </a:pPr>
            <a:r>
              <a:rPr lang="en-US" sz="2400" b="0" i="0" dirty="0">
                <a:effectLst/>
                <a:latin typeface="ReithSans"/>
              </a:rPr>
              <a:t>The horizontal rows are called periods</a:t>
            </a:r>
          </a:p>
          <a:p>
            <a:pPr lvl="1">
              <a:lnSpc>
                <a:spcPct val="90000"/>
              </a:lnSpc>
              <a:buFont typeface="Arial" panose="020B0604020202020204" pitchFamily="34" charset="0"/>
              <a:buChar char="•"/>
            </a:pPr>
            <a:r>
              <a:rPr lang="en-US" sz="2400" b="0" i="0" dirty="0">
                <a:effectLst/>
                <a:latin typeface="ReithSans"/>
              </a:rPr>
              <a:t>The vertical columns are called groups</a:t>
            </a:r>
          </a:p>
          <a:p>
            <a:pPr lvl="1">
              <a:lnSpc>
                <a:spcPct val="90000"/>
              </a:lnSpc>
              <a:buFont typeface="Arial" panose="020B0604020202020204" pitchFamily="34" charset="0"/>
              <a:buChar char="•"/>
            </a:pPr>
            <a:r>
              <a:rPr lang="en-US" sz="2400" b="0" i="0" dirty="0">
                <a:effectLst/>
                <a:latin typeface="ReithSans"/>
              </a:rPr>
              <a:t>Elements in the same group are similar to each other</a:t>
            </a:r>
          </a:p>
        </p:txBody>
      </p:sp>
      <p:sp>
        <p:nvSpPr>
          <p:cNvPr id="77" name="Rectangle 76">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5122" name="Picture 2" descr="Dmitri Mendeleev">
            <a:extLst>
              <a:ext uri="{FF2B5EF4-FFF2-40B4-BE49-F238E27FC236}">
                <a16:creationId xmlns:a16="http://schemas.microsoft.com/office/drawing/2014/main" id="{292131EC-D9AC-4CF1-A290-46B5EDC280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
          <a:stretch/>
        </p:blipFill>
        <p:spPr bwMode="auto">
          <a:xfrm>
            <a:off x="6620386" y="1246946"/>
            <a:ext cx="4364109" cy="4364109"/>
          </a:xfrm>
          <a:prstGeom prst="rect">
            <a:avLst/>
          </a:pr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308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6BCC8-5BA1-436A-ACD3-7387F408A30A}"/>
              </a:ext>
            </a:extLst>
          </p:cNvPr>
          <p:cNvSpPr>
            <a:spLocks noGrp="1"/>
          </p:cNvSpPr>
          <p:nvPr>
            <p:ph type="title"/>
          </p:nvPr>
        </p:nvSpPr>
        <p:spPr/>
        <p:txBody>
          <a:bodyPr/>
          <a:lstStyle/>
          <a:p>
            <a:r>
              <a:rPr lang="es-ES" sz="5400" b="1" i="0" dirty="0" err="1">
                <a:effectLst/>
                <a:latin typeface="ReithSans"/>
              </a:rPr>
              <a:t>Mendeleev’s</a:t>
            </a:r>
            <a:r>
              <a:rPr lang="es-ES" sz="5400" b="1" i="0" dirty="0">
                <a:effectLst/>
                <a:latin typeface="ReithSans"/>
              </a:rPr>
              <a:t> </a:t>
            </a:r>
            <a:r>
              <a:rPr lang="es-ES" sz="5400" b="1" i="0" dirty="0" err="1">
                <a:effectLst/>
                <a:latin typeface="ReithSans"/>
              </a:rPr>
              <a:t>periodic</a:t>
            </a:r>
            <a:r>
              <a:rPr lang="es-ES" sz="5400" b="1" i="0" dirty="0">
                <a:effectLst/>
                <a:latin typeface="ReithSans"/>
              </a:rPr>
              <a:t> table</a:t>
            </a:r>
            <a:endParaRPr lang="es-ES" dirty="0"/>
          </a:p>
        </p:txBody>
      </p:sp>
      <p:pic>
        <p:nvPicPr>
          <p:cNvPr id="5" name="Picture 4">
            <a:extLst>
              <a:ext uri="{FF2B5EF4-FFF2-40B4-BE49-F238E27FC236}">
                <a16:creationId xmlns:a16="http://schemas.microsoft.com/office/drawing/2014/main" id="{7614AC00-50FA-4776-B617-5193F4EEF817}"/>
              </a:ext>
            </a:extLst>
          </p:cNvPr>
          <p:cNvPicPr>
            <a:picLocks noChangeAspect="1"/>
          </p:cNvPicPr>
          <p:nvPr/>
        </p:nvPicPr>
        <p:blipFill>
          <a:blip r:embed="rId2"/>
          <a:stretch>
            <a:fillRect/>
          </a:stretch>
        </p:blipFill>
        <p:spPr>
          <a:xfrm>
            <a:off x="1795252" y="1869440"/>
            <a:ext cx="8601495" cy="4245610"/>
          </a:xfrm>
          <a:prstGeom prst="rect">
            <a:avLst/>
          </a:prstGeom>
        </p:spPr>
      </p:pic>
    </p:spTree>
    <p:extLst>
      <p:ext uri="{BB962C8B-B14F-4D97-AF65-F5344CB8AC3E}">
        <p14:creationId xmlns:p14="http://schemas.microsoft.com/office/powerpoint/2010/main" val="323834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Background Gray Rectang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White Rectang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561FF3-0A67-442C-AEB3-375DD89340DA}"/>
              </a:ext>
            </a:extLst>
          </p:cNvPr>
          <p:cNvSpPr>
            <a:spLocks noGrp="1"/>
          </p:cNvSpPr>
          <p:nvPr>
            <p:ph type="title"/>
          </p:nvPr>
        </p:nvSpPr>
        <p:spPr>
          <a:xfrm>
            <a:off x="422145" y="940910"/>
            <a:ext cx="4471588" cy="4976179"/>
          </a:xfrm>
        </p:spPr>
        <p:txBody>
          <a:bodyPr>
            <a:normAutofit/>
          </a:bodyPr>
          <a:lstStyle/>
          <a:p>
            <a:r>
              <a:rPr lang="en-US" b="1" i="0" dirty="0">
                <a:solidFill>
                  <a:srgbClr val="231F20"/>
                </a:solidFill>
                <a:effectLst/>
                <a:latin typeface="ReithSans"/>
              </a:rPr>
              <a:t>How did Mendeleev produce the periodic table?</a:t>
            </a:r>
            <a:endParaRPr lang="es-ES" dirty="0"/>
          </a:p>
        </p:txBody>
      </p:sp>
      <p:cxnSp>
        <p:nvCxnSpPr>
          <p:cNvPr id="23" name="Vertical Connector">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4" name="Horizontal Connector 2">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5" name="Rectangle 1">
            <a:extLst>
              <a:ext uri="{FF2B5EF4-FFF2-40B4-BE49-F238E27FC236}">
                <a16:creationId xmlns:a16="http://schemas.microsoft.com/office/drawing/2014/main" id="{C53FA209-6BB1-40C0-B1F6-E1D589974C93}"/>
              </a:ext>
            </a:extLst>
          </p:cNvPr>
          <p:cNvGraphicFramePr>
            <a:graphicFrameLocks noGrp="1"/>
          </p:cNvGraphicFramePr>
          <p:nvPr>
            <p:ph idx="1"/>
            <p:extLst>
              <p:ext uri="{D42A27DB-BD31-4B8C-83A1-F6EECF244321}">
                <p14:modId xmlns:p14="http://schemas.microsoft.com/office/powerpoint/2010/main" val="1964460316"/>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216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0" name="Rectangle 79">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2" name="Rectangle 81">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1F5236-6B1F-42CE-9AA7-531EB76EC59A}"/>
              </a:ext>
            </a:extLst>
          </p:cNvPr>
          <p:cNvSpPr>
            <a:spLocks noGrp="1"/>
          </p:cNvSpPr>
          <p:nvPr>
            <p:ph idx="1"/>
          </p:nvPr>
        </p:nvSpPr>
        <p:spPr>
          <a:xfrm>
            <a:off x="422896" y="3354748"/>
            <a:ext cx="5591823" cy="1542367"/>
          </a:xfrm>
        </p:spPr>
        <p:txBody>
          <a:bodyPr>
            <a:normAutofit/>
          </a:bodyPr>
          <a:lstStyle/>
          <a:p>
            <a:pPr algn="just"/>
            <a:r>
              <a:rPr lang="en-US" sz="2800" b="0" i="0" dirty="0">
                <a:effectLst/>
                <a:latin typeface="ReithSans"/>
              </a:rPr>
              <a:t>Mendeleev's original periodic table showing the gaps he left for elements to be discovered</a:t>
            </a:r>
            <a:endParaRPr lang="es-ES" sz="2800" dirty="0"/>
          </a:p>
        </p:txBody>
      </p:sp>
      <p:sp>
        <p:nvSpPr>
          <p:cNvPr id="83" name="Rectangle 82">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7170" name="Picture 2" descr="Mendeleev's original periodic table with gaps left out">
            <a:extLst>
              <a:ext uri="{FF2B5EF4-FFF2-40B4-BE49-F238E27FC236}">
                <a16:creationId xmlns:a16="http://schemas.microsoft.com/office/drawing/2014/main" id="{76E49137-E244-4D2C-A18A-053225B8D53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
          <a:stretch/>
        </p:blipFill>
        <p:spPr bwMode="auto">
          <a:xfrm>
            <a:off x="6620386" y="1246946"/>
            <a:ext cx="4364109" cy="4364109"/>
          </a:xfrm>
          <a:prstGeom prst="rect">
            <a:avLst/>
          </a:prstGeom>
          <a:noFill/>
          <a:extLst>
            <a:ext uri="{909E8E84-426E-40DD-AFC4-6F175D3DCCD1}">
              <a14:hiddenFill xmlns:a14="http://schemas.microsoft.com/office/drawing/2010/main">
                <a:solidFill>
                  <a:srgbClr val="FFFFFF"/>
                </a:solidFill>
              </a14:hiddenFill>
            </a:ext>
          </a:extLst>
        </p:spPr>
      </p:pic>
      <p:cxnSp>
        <p:nvCxnSpPr>
          <p:cNvPr id="85" name="Straight Connector 84">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220733"/>
      </p:ext>
    </p:extLst>
  </p:cSld>
  <p:clrMapOvr>
    <a:masterClrMapping/>
  </p:clrMapOvr>
</p:sld>
</file>

<file path=ppt/theme/theme1.xml><?xml version="1.0" encoding="utf-8"?>
<a:theme xmlns:a="http://schemas.openxmlformats.org/drawingml/2006/main" name="OffsetVTI">
  <a:themeElements>
    <a:clrScheme name="Office">
      <a:dk1>
        <a:srgbClr val="000000"/>
      </a:dk1>
      <a:lt1>
        <a:srgbClr val="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Dante">
      <a:majorFont>
        <a:latin typeface="Georgia Pro"/>
        <a:ea typeface=""/>
        <a:cs typeface=""/>
      </a:majorFont>
      <a:minorFont>
        <a:latin typeface="Georgia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45</TotalTime>
  <Words>573</Words>
  <Application>Microsoft Office PowerPoint</Application>
  <PresentationFormat>Widescreen</PresentationFormat>
  <Paragraphs>59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Dante (Headings)2</vt:lpstr>
      <vt:lpstr>Georgia Pro</vt:lpstr>
      <vt:lpstr>Helvetica Neue Medium</vt:lpstr>
      <vt:lpstr>ReithSans</vt:lpstr>
      <vt:lpstr>Wingdings 2</vt:lpstr>
      <vt:lpstr>OffsetVTI</vt:lpstr>
      <vt:lpstr>The Periodic Table</vt:lpstr>
      <vt:lpstr>Key Points</vt:lpstr>
      <vt:lpstr>The development of the periodic table </vt:lpstr>
      <vt:lpstr>Organising the elements </vt:lpstr>
      <vt:lpstr>PowerPoint Presentation</vt:lpstr>
      <vt:lpstr>Mendeleev’s periodic table </vt:lpstr>
      <vt:lpstr>Mendeleev’s periodic table</vt:lpstr>
      <vt:lpstr>How did Mendeleev produce the periodic table?</vt:lpstr>
      <vt:lpstr>PowerPoint Presentation</vt:lpstr>
      <vt:lpstr>Did you know? </vt:lpstr>
      <vt:lpstr>The modern Periodic Table</vt:lpstr>
      <vt:lpstr>Did you know? </vt:lpstr>
      <vt:lpstr>Periodic Table “Battle Ships”</vt:lpstr>
      <vt:lpstr>The 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Periodic Table</dc:title>
  <dc:creator>felicity smith</dc:creator>
  <cp:lastModifiedBy>felicity smith</cp:lastModifiedBy>
  <cp:revision>1</cp:revision>
  <dcterms:created xsi:type="dcterms:W3CDTF">2022-01-31T19:17:40Z</dcterms:created>
  <dcterms:modified xsi:type="dcterms:W3CDTF">2022-01-31T20:03:30Z</dcterms:modified>
</cp:coreProperties>
</file>